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3" r:id="rId4"/>
    <p:sldMasterId id="2147483665"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13716000" cx="24384000"/>
  <p:notesSz cx="6858000" cy="9144000"/>
  <p:embeddedFontLst>
    <p:embeddedFont>
      <p:font typeface="Belleza"/>
      <p:regular r:id="rId29"/>
    </p:embeddedFont>
    <p:embeddedFont>
      <p:font typeface="Helvetica Neue"/>
      <p:regular r:id="rId30"/>
      <p:bold r:id="rId31"/>
      <p:italic r:id="rId32"/>
      <p:boldItalic r:id="rId33"/>
    </p:embeddedFont>
    <p:embeddedFont>
      <p:font typeface="Arial Black"/>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FNCoD6jp336RgtFgrOtff4FB2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Belleza-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4.xml"/><Relationship Id="rId33" Type="http://schemas.openxmlformats.org/officeDocument/2006/relationships/font" Target="fonts/HelveticaNeue-boldItalic.fntdata"/><Relationship Id="rId10" Type="http://schemas.openxmlformats.org/officeDocument/2006/relationships/slide" Target="slides/slide3.xml"/><Relationship Id="rId32" Type="http://schemas.openxmlformats.org/officeDocument/2006/relationships/font" Target="fonts/HelveticaNeue-italic.fntdata"/><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font" Target="fonts/ArialBlack-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tx">
  <p:cSld name="TITLE_AND_BODY">
    <p:spTree>
      <p:nvGrpSpPr>
        <p:cNvPr id="9" name="Shape 9"/>
        <p:cNvGrpSpPr/>
        <p:nvPr/>
      </p:nvGrpSpPr>
      <p:grpSpPr>
        <a:xfrm>
          <a:off x="0" y="0"/>
          <a:ext cx="0" cy="0"/>
          <a:chOff x="0" y="0"/>
          <a:chExt cx="0" cy="0"/>
        </a:xfrm>
      </p:grpSpPr>
      <p:sp>
        <p:nvSpPr>
          <p:cNvPr id="10" name="Google Shape;10;p23"/>
          <p:cNvSpPr txBox="1"/>
          <p:nvPr>
            <p:ph type="title"/>
          </p:nvPr>
        </p:nvSpPr>
        <p:spPr>
          <a:xfrm>
            <a:off x="1206496" y="3911600"/>
            <a:ext cx="21971005" cy="4648200"/>
          </a:xfrm>
          <a:prstGeom prst="rect">
            <a:avLst/>
          </a:prstGeom>
          <a:noFill/>
          <a:ln>
            <a:noFill/>
          </a:ln>
        </p:spPr>
        <p:txBody>
          <a:bodyPr anchorCtr="0" anchor="ctr" bIns="50800" lIns="50800" spcFirstLastPara="1" rIns="50800" wrap="square" tIns="50800">
            <a:normAutofit/>
          </a:bodyPr>
          <a:lstStyle>
            <a:lvl1pPr lvl="0" algn="l">
              <a:lnSpc>
                <a:spcPct val="90000"/>
              </a:lnSpc>
              <a:spcBef>
                <a:spcPts val="0"/>
              </a:spcBef>
              <a:spcAft>
                <a:spcPts val="0"/>
              </a:spcAft>
              <a:buClr>
                <a:srgbClr val="535860"/>
              </a:buClr>
              <a:buSzPts val="12000"/>
              <a:buFont typeface="Arial"/>
              <a:buNone/>
              <a:defRPr sz="12000"/>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11" name="Google Shape;11;p23"/>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46" name="Shape 46"/>
        <p:cNvGrpSpPr/>
        <p:nvPr/>
      </p:nvGrpSpPr>
      <p:grpSpPr>
        <a:xfrm>
          <a:off x="0" y="0"/>
          <a:ext cx="0" cy="0"/>
          <a:chOff x="0" y="0"/>
          <a:chExt cx="0" cy="0"/>
        </a:xfrm>
      </p:grpSpPr>
      <p:sp>
        <p:nvSpPr>
          <p:cNvPr id="47" name="Google Shape;47;p32"/>
          <p:cNvSpPr txBox="1"/>
          <p:nvPr>
            <p:ph idx="1" type="body"/>
          </p:nvPr>
        </p:nvSpPr>
        <p:spPr>
          <a:xfrm>
            <a:off x="1206500" y="1206500"/>
            <a:ext cx="21971000" cy="7353300"/>
          </a:xfrm>
          <a:prstGeom prst="rect">
            <a:avLst/>
          </a:prstGeom>
          <a:noFill/>
          <a:ln>
            <a:noFill/>
          </a:ln>
        </p:spPr>
        <p:txBody>
          <a:bodyPr anchorCtr="0" anchor="b" bIns="50800" lIns="50800" spcFirstLastPara="1" rIns="50800" wrap="square" tIns="50800">
            <a:noAutofit/>
          </a:bodyPr>
          <a:lstStyle>
            <a:lvl1pPr indent="-228600" lvl="0" marL="457200" algn="ctr">
              <a:lnSpc>
                <a:spcPct val="90000"/>
              </a:lnSpc>
              <a:spcBef>
                <a:spcPts val="0"/>
              </a:spcBef>
              <a:spcAft>
                <a:spcPts val="0"/>
              </a:spcAft>
              <a:buClr>
                <a:srgbClr val="535860"/>
              </a:buClr>
              <a:buSzPts val="35000"/>
              <a:buFont typeface="Arial"/>
              <a:buNone/>
              <a:defRPr sz="35000">
                <a:latin typeface="Arial"/>
                <a:ea typeface="Arial"/>
                <a:cs typeface="Arial"/>
                <a:sym typeface="Arial"/>
              </a:defRPr>
            </a:lvl1pPr>
            <a:lvl2pPr indent="-228600" lvl="1" marL="914400" algn="ctr">
              <a:lnSpc>
                <a:spcPct val="90000"/>
              </a:lnSpc>
              <a:spcBef>
                <a:spcPts val="0"/>
              </a:spcBef>
              <a:spcAft>
                <a:spcPts val="0"/>
              </a:spcAft>
              <a:buClr>
                <a:srgbClr val="535860"/>
              </a:buClr>
              <a:buSzPts val="35000"/>
              <a:buFont typeface="Arial"/>
              <a:buNone/>
              <a:defRPr sz="35000">
                <a:latin typeface="Arial"/>
                <a:ea typeface="Arial"/>
                <a:cs typeface="Arial"/>
                <a:sym typeface="Arial"/>
              </a:defRPr>
            </a:lvl2pPr>
            <a:lvl3pPr indent="-228600" lvl="2" marL="1371600" algn="ctr">
              <a:lnSpc>
                <a:spcPct val="90000"/>
              </a:lnSpc>
              <a:spcBef>
                <a:spcPts val="0"/>
              </a:spcBef>
              <a:spcAft>
                <a:spcPts val="0"/>
              </a:spcAft>
              <a:buClr>
                <a:srgbClr val="535860"/>
              </a:buClr>
              <a:buSzPts val="35000"/>
              <a:buFont typeface="Arial"/>
              <a:buNone/>
              <a:defRPr sz="35000">
                <a:latin typeface="Arial"/>
                <a:ea typeface="Arial"/>
                <a:cs typeface="Arial"/>
                <a:sym typeface="Arial"/>
              </a:defRPr>
            </a:lvl3pPr>
            <a:lvl4pPr indent="-228600" lvl="3" marL="1828800" algn="ctr">
              <a:lnSpc>
                <a:spcPct val="90000"/>
              </a:lnSpc>
              <a:spcBef>
                <a:spcPts val="0"/>
              </a:spcBef>
              <a:spcAft>
                <a:spcPts val="0"/>
              </a:spcAft>
              <a:buClr>
                <a:srgbClr val="535860"/>
              </a:buClr>
              <a:buSzPts val="35000"/>
              <a:buFont typeface="Arial"/>
              <a:buNone/>
              <a:defRPr sz="35000">
                <a:latin typeface="Arial"/>
                <a:ea typeface="Arial"/>
                <a:cs typeface="Arial"/>
                <a:sym typeface="Arial"/>
              </a:defRPr>
            </a:lvl4pPr>
            <a:lvl5pPr indent="-228600" lvl="4" marL="2286000" algn="ctr">
              <a:lnSpc>
                <a:spcPct val="90000"/>
              </a:lnSpc>
              <a:spcBef>
                <a:spcPts val="0"/>
              </a:spcBef>
              <a:spcAft>
                <a:spcPts val="0"/>
              </a:spcAft>
              <a:buClr>
                <a:srgbClr val="535860"/>
              </a:buClr>
              <a:buSzPts val="35000"/>
              <a:buFont typeface="Arial"/>
              <a:buNone/>
              <a:defRPr sz="350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48" name="Google Shape;48;p32"/>
          <p:cNvSpPr txBox="1"/>
          <p:nvPr>
            <p:ph idx="2" type="body"/>
          </p:nvPr>
        </p:nvSpPr>
        <p:spPr>
          <a:xfrm>
            <a:off x="1206500" y="8128000"/>
            <a:ext cx="21971000" cy="1079500"/>
          </a:xfrm>
          <a:prstGeom prst="rect">
            <a:avLst/>
          </a:prstGeom>
          <a:noFill/>
          <a:ln>
            <a:noFill/>
          </a:ln>
        </p:spPr>
        <p:txBody>
          <a:bodyPr anchorCtr="0" anchor="t" bIns="45700" lIns="45700" spcFirstLastPara="1" rIns="45700" wrap="square" tIns="45700">
            <a:noAutofit/>
          </a:bodyPr>
          <a:lstStyle>
            <a:lvl1pPr indent="-228600" lvl="0" marL="457200" algn="ctr">
              <a:lnSpc>
                <a:spcPct val="90000"/>
              </a:lnSpc>
              <a:spcBef>
                <a:spcPts val="0"/>
              </a:spcBef>
              <a:spcAft>
                <a:spcPts val="0"/>
              </a:spcAft>
              <a:buClr>
                <a:srgbClr val="535860"/>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49" name="Google Shape;49;p32"/>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0" name="Shape 50"/>
        <p:cNvGrpSpPr/>
        <p:nvPr/>
      </p:nvGrpSpPr>
      <p:grpSpPr>
        <a:xfrm>
          <a:off x="0" y="0"/>
          <a:ext cx="0" cy="0"/>
          <a:chOff x="0" y="0"/>
          <a:chExt cx="0" cy="0"/>
        </a:xfrm>
      </p:grpSpPr>
      <p:sp>
        <p:nvSpPr>
          <p:cNvPr id="51" name="Google Shape;51;p33"/>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52" name="Google Shape;52;p33"/>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53" name="Google Shape;53;p33"/>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54" name="Shape 54"/>
        <p:cNvGrpSpPr/>
        <p:nvPr/>
      </p:nvGrpSpPr>
      <p:grpSpPr>
        <a:xfrm>
          <a:off x="0" y="0"/>
          <a:ext cx="0" cy="0"/>
          <a:chOff x="0" y="0"/>
          <a:chExt cx="0" cy="0"/>
        </a:xfrm>
      </p:grpSpPr>
      <p:sp>
        <p:nvSpPr>
          <p:cNvPr id="55" name="Google Shape;55;p34"/>
          <p:cNvSpPr/>
          <p:nvPr>
            <p:ph idx="2" type="pic"/>
          </p:nvPr>
        </p:nvSpPr>
        <p:spPr>
          <a:xfrm>
            <a:off x="9588500" y="-482600"/>
            <a:ext cx="21513800" cy="14300200"/>
          </a:xfrm>
          <a:prstGeom prst="rect">
            <a:avLst/>
          </a:prstGeom>
          <a:noFill/>
          <a:ln>
            <a:noFill/>
          </a:ln>
        </p:spPr>
      </p:sp>
      <p:sp>
        <p:nvSpPr>
          <p:cNvPr id="56" name="Google Shape;56;p34"/>
          <p:cNvSpPr txBox="1"/>
          <p:nvPr>
            <p:ph idx="1" type="body"/>
          </p:nvPr>
        </p:nvSpPr>
        <p:spPr>
          <a:xfrm>
            <a:off x="1206500" y="2324100"/>
            <a:ext cx="9779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57" name="Google Shape;57;p34"/>
          <p:cNvSpPr txBox="1"/>
          <p:nvPr>
            <p:ph type="title"/>
          </p:nvPr>
        </p:nvSpPr>
        <p:spPr>
          <a:xfrm>
            <a:off x="1206500" y="635000"/>
            <a:ext cx="9779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58" name="Google Shape;58;p34"/>
          <p:cNvSpPr txBox="1"/>
          <p:nvPr>
            <p:ph idx="3" type="body"/>
          </p:nvPr>
        </p:nvSpPr>
        <p:spPr>
          <a:xfrm>
            <a:off x="1206500" y="4248503"/>
            <a:ext cx="9779000" cy="8256014"/>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59" name="Google Shape;59;p34"/>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60" name="Shape 60"/>
        <p:cNvGrpSpPr/>
        <p:nvPr/>
      </p:nvGrpSpPr>
      <p:grpSpPr>
        <a:xfrm>
          <a:off x="0" y="0"/>
          <a:ext cx="0" cy="0"/>
          <a:chOff x="0" y="0"/>
          <a:chExt cx="0" cy="0"/>
        </a:xfrm>
      </p:grpSpPr>
      <p:sp>
        <p:nvSpPr>
          <p:cNvPr id="61" name="Google Shape;61;p35"/>
          <p:cNvSpPr txBox="1"/>
          <p:nvPr>
            <p:ph idx="1"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62" name="Google Shape;62;p35"/>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63" name="Shape 63"/>
        <p:cNvGrpSpPr/>
        <p:nvPr/>
      </p:nvGrpSpPr>
      <p:grpSpPr>
        <a:xfrm>
          <a:off x="0" y="0"/>
          <a:ext cx="0" cy="0"/>
          <a:chOff x="0" y="0"/>
          <a:chExt cx="0" cy="0"/>
        </a:xfrm>
      </p:grpSpPr>
      <p:sp>
        <p:nvSpPr>
          <p:cNvPr id="64" name="Google Shape;64;p36"/>
          <p:cNvSpPr/>
          <p:nvPr>
            <p:ph idx="2" type="pic"/>
          </p:nvPr>
        </p:nvSpPr>
        <p:spPr>
          <a:xfrm>
            <a:off x="8140700" y="-2"/>
            <a:ext cx="20574000" cy="13716003"/>
          </a:xfrm>
          <a:prstGeom prst="rect">
            <a:avLst/>
          </a:prstGeom>
          <a:noFill/>
          <a:ln>
            <a:noFill/>
          </a:ln>
        </p:spPr>
      </p:sp>
      <p:sp>
        <p:nvSpPr>
          <p:cNvPr id="65" name="Google Shape;65;p36"/>
          <p:cNvSpPr txBox="1"/>
          <p:nvPr>
            <p:ph type="title"/>
          </p:nvPr>
        </p:nvSpPr>
        <p:spPr>
          <a:xfrm>
            <a:off x="1206500" y="1333500"/>
            <a:ext cx="9779000" cy="5882274"/>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66" name="Google Shape;66;p36"/>
          <p:cNvSpPr txBox="1"/>
          <p:nvPr>
            <p:ph idx="1" type="body"/>
          </p:nvPr>
        </p:nvSpPr>
        <p:spPr>
          <a:xfrm>
            <a:off x="1206500" y="7150100"/>
            <a:ext cx="9779000" cy="5385424"/>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228600" lvl="1" marL="9144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2pPr>
            <a:lvl3pPr indent="-228600" lvl="2" marL="13716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3pPr>
            <a:lvl4pPr indent="-228600" lvl="3" marL="18288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4pPr>
            <a:lvl5pPr indent="-228600" lvl="4" marL="22860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67" name="Google Shape;67;p36"/>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x">
  <p:cSld name="TITLE_AND_BODY">
    <p:spTree>
      <p:nvGrpSpPr>
        <p:cNvPr id="72" name="Shape 72"/>
        <p:cNvGrpSpPr/>
        <p:nvPr/>
      </p:nvGrpSpPr>
      <p:grpSpPr>
        <a:xfrm>
          <a:off x="0" y="0"/>
          <a:ext cx="0" cy="0"/>
          <a:chOff x="0" y="0"/>
          <a:chExt cx="0" cy="0"/>
        </a:xfrm>
      </p:grpSpPr>
      <p:sp>
        <p:nvSpPr>
          <p:cNvPr id="73" name="Google Shape;73;p38"/>
          <p:cNvSpPr txBox="1"/>
          <p:nvPr>
            <p:ph idx="1" type="body"/>
          </p:nvPr>
        </p:nvSpPr>
        <p:spPr>
          <a:xfrm>
            <a:off x="1206500" y="12268950"/>
            <a:ext cx="21971000" cy="660402"/>
          </a:xfrm>
          <a:prstGeom prst="rect">
            <a:avLst/>
          </a:prstGeom>
          <a:noFill/>
          <a:ln>
            <a:noFill/>
          </a:ln>
        </p:spPr>
        <p:txBody>
          <a:bodyPr anchorCtr="0" anchor="b" bIns="45700" lIns="45700" spcFirstLastPara="1" rIns="45700" wrap="square" tIns="45700">
            <a:noAutofit/>
          </a:bodyPr>
          <a:lstStyle>
            <a:lvl1pPr indent="-228600" lvl="0" marL="457200" algn="l">
              <a:lnSpc>
                <a:spcPct val="100000"/>
              </a:lnSpc>
              <a:spcBef>
                <a:spcPts val="0"/>
              </a:spcBef>
              <a:spcAft>
                <a:spcPts val="0"/>
              </a:spcAft>
              <a:buClr>
                <a:srgbClr val="535860"/>
              </a:buClr>
              <a:buSzPts val="3300"/>
              <a:buFont typeface="Arial"/>
              <a:buNone/>
              <a:defRPr sz="3300">
                <a:latin typeface="Arial"/>
                <a:ea typeface="Arial"/>
                <a:cs typeface="Arial"/>
                <a:sym typeface="Arial"/>
              </a:defRPr>
            </a:lvl1pPr>
            <a:lvl2pPr indent="-438150" lvl="1" marL="9144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2pPr>
            <a:lvl3pPr indent="-438150" lvl="2" marL="13716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3pPr>
            <a:lvl4pPr indent="-438150" lvl="3" marL="18288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4pPr>
            <a:lvl5pPr indent="-438150" lvl="4" marL="22860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74" name="Google Shape;74;p38"/>
          <p:cNvSpPr txBox="1"/>
          <p:nvPr>
            <p:ph idx="2" type="body"/>
          </p:nvPr>
        </p:nvSpPr>
        <p:spPr>
          <a:xfrm>
            <a:off x="1206500" y="7353300"/>
            <a:ext cx="21971000" cy="20066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75" name="Google Shape;75;p38"/>
          <p:cNvSpPr txBox="1"/>
          <p:nvPr>
            <p:ph type="title"/>
          </p:nvPr>
        </p:nvSpPr>
        <p:spPr>
          <a:xfrm>
            <a:off x="1206500" y="2616200"/>
            <a:ext cx="21971005" cy="4648200"/>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35860"/>
              </a:buClr>
              <a:buSzPts val="12000"/>
              <a:buFont typeface="Arial"/>
              <a:buNone/>
              <a:defRPr sz="12000"/>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76" name="Google Shape;76;p38"/>
          <p:cNvSpPr txBox="1"/>
          <p:nvPr>
            <p:ph idx="12" type="sldNum"/>
          </p:nvPr>
        </p:nvSpPr>
        <p:spPr>
          <a:xfrm>
            <a:off x="23537862" y="12446000"/>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type="tx">
  <p:cSld name="TITLE_AND_BODY">
    <p:spTree>
      <p:nvGrpSpPr>
        <p:cNvPr id="81" name="Shape 81"/>
        <p:cNvGrpSpPr/>
        <p:nvPr/>
      </p:nvGrpSpPr>
      <p:grpSpPr>
        <a:xfrm>
          <a:off x="0" y="0"/>
          <a:ext cx="0" cy="0"/>
          <a:chOff x="0" y="0"/>
          <a:chExt cx="0" cy="0"/>
        </a:xfrm>
      </p:grpSpPr>
      <p:sp>
        <p:nvSpPr>
          <p:cNvPr id="82" name="Google Shape;82;p40"/>
          <p:cNvSpPr/>
          <p:nvPr>
            <p:ph idx="2" type="pic"/>
          </p:nvPr>
        </p:nvSpPr>
        <p:spPr>
          <a:xfrm>
            <a:off x="-76200" y="-558800"/>
            <a:ext cx="24574500" cy="14839510"/>
          </a:xfrm>
          <a:prstGeom prst="rect">
            <a:avLst/>
          </a:prstGeom>
          <a:noFill/>
          <a:ln>
            <a:noFill/>
          </a:ln>
        </p:spPr>
      </p:sp>
      <p:sp>
        <p:nvSpPr>
          <p:cNvPr id="83" name="Google Shape;83;p40"/>
          <p:cNvSpPr txBox="1"/>
          <p:nvPr>
            <p:ph idx="1" type="body"/>
          </p:nvPr>
        </p:nvSpPr>
        <p:spPr>
          <a:xfrm>
            <a:off x="1206500" y="12268200"/>
            <a:ext cx="21971000" cy="660400"/>
          </a:xfrm>
          <a:prstGeom prst="rect">
            <a:avLst/>
          </a:prstGeom>
          <a:noFill/>
          <a:ln>
            <a:noFill/>
          </a:ln>
        </p:spPr>
        <p:txBody>
          <a:bodyPr anchorCtr="0" anchor="b" bIns="45700" lIns="45700" spcFirstLastPara="1" rIns="45700" wrap="square" tIns="45700">
            <a:noAutofit/>
          </a:bodyPr>
          <a:lstStyle>
            <a:lvl1pPr indent="-228600" lvl="0" marL="457200" algn="l">
              <a:lnSpc>
                <a:spcPct val="100000"/>
              </a:lnSpc>
              <a:spcBef>
                <a:spcPts val="0"/>
              </a:spcBef>
              <a:spcAft>
                <a:spcPts val="0"/>
              </a:spcAft>
              <a:buClr>
                <a:srgbClr val="535860"/>
              </a:buClr>
              <a:buSzPts val="3300"/>
              <a:buFont typeface="Arial"/>
              <a:buNone/>
              <a:defRPr sz="3300">
                <a:latin typeface="Arial"/>
                <a:ea typeface="Arial"/>
                <a:cs typeface="Arial"/>
                <a:sym typeface="Arial"/>
              </a:defRPr>
            </a:lvl1pPr>
            <a:lvl2pPr indent="-438150" lvl="1" marL="9144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2pPr>
            <a:lvl3pPr indent="-438150" lvl="2" marL="13716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3pPr>
            <a:lvl4pPr indent="-438150" lvl="3" marL="18288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4pPr>
            <a:lvl5pPr indent="-438150" lvl="4" marL="2286000" algn="l">
              <a:lnSpc>
                <a:spcPct val="100000"/>
              </a:lnSpc>
              <a:spcBef>
                <a:spcPts val="0"/>
              </a:spcBef>
              <a:spcAft>
                <a:spcPts val="0"/>
              </a:spcAft>
              <a:buClr>
                <a:srgbClr val="535860"/>
              </a:buClr>
              <a:buSzPts val="3300"/>
              <a:buFont typeface="Arial"/>
              <a:buChar char="•"/>
              <a:defRPr sz="33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84" name="Google Shape;84;p40"/>
          <p:cNvSpPr txBox="1"/>
          <p:nvPr>
            <p:ph idx="3" type="body"/>
          </p:nvPr>
        </p:nvSpPr>
        <p:spPr>
          <a:xfrm>
            <a:off x="1206500" y="7353300"/>
            <a:ext cx="21971000" cy="20066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85" name="Google Shape;85;p40"/>
          <p:cNvSpPr txBox="1"/>
          <p:nvPr>
            <p:ph type="title"/>
          </p:nvPr>
        </p:nvSpPr>
        <p:spPr>
          <a:xfrm>
            <a:off x="1206500" y="2616200"/>
            <a:ext cx="21971005" cy="4648200"/>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35860"/>
              </a:buClr>
              <a:buSzPts val="12000"/>
              <a:buFont typeface="Arial"/>
              <a:buNone/>
              <a:defRPr sz="12000"/>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86" name="Google Shape;86;p40"/>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ype="tx">
  <p:cSld name="TITLE_AND_BODY">
    <p:spTree>
      <p:nvGrpSpPr>
        <p:cNvPr id="91" name="Shape 91"/>
        <p:cNvGrpSpPr/>
        <p:nvPr/>
      </p:nvGrpSpPr>
      <p:grpSpPr>
        <a:xfrm>
          <a:off x="0" y="0"/>
          <a:ext cx="0" cy="0"/>
          <a:chOff x="0" y="0"/>
          <a:chExt cx="0" cy="0"/>
        </a:xfrm>
      </p:grpSpPr>
      <p:sp>
        <p:nvSpPr>
          <p:cNvPr id="92" name="Google Shape;92;p42"/>
          <p:cNvSpPr/>
          <p:nvPr>
            <p:ph idx="2" type="pic"/>
          </p:nvPr>
        </p:nvSpPr>
        <p:spPr>
          <a:xfrm>
            <a:off x="-38100" y="-520700"/>
            <a:ext cx="24447500" cy="14763310"/>
          </a:xfrm>
          <a:prstGeom prst="rect">
            <a:avLst/>
          </a:prstGeom>
          <a:noFill/>
          <a:ln>
            <a:noFill/>
          </a:ln>
        </p:spPr>
      </p:sp>
      <p:sp>
        <p:nvSpPr>
          <p:cNvPr id="93" name="Google Shape;93;p42"/>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Large">
  <p:cSld name="Title, Bullets &amp; Live Video Large">
    <p:spTree>
      <p:nvGrpSpPr>
        <p:cNvPr id="12" name="Shape 12"/>
        <p:cNvGrpSpPr/>
        <p:nvPr/>
      </p:nvGrpSpPr>
      <p:grpSpPr>
        <a:xfrm>
          <a:off x="0" y="0"/>
          <a:ext cx="0" cy="0"/>
          <a:chOff x="0" y="0"/>
          <a:chExt cx="0" cy="0"/>
        </a:xfrm>
      </p:grpSpPr>
      <p:sp>
        <p:nvSpPr>
          <p:cNvPr id="13" name="Google Shape;13;p24"/>
          <p:cNvSpPr txBox="1"/>
          <p:nvPr>
            <p:ph idx="1" type="body"/>
          </p:nvPr>
        </p:nvSpPr>
        <p:spPr>
          <a:xfrm>
            <a:off x="1206500" y="2324100"/>
            <a:ext cx="9779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14" name="Google Shape;14;p24"/>
          <p:cNvSpPr txBox="1"/>
          <p:nvPr>
            <p:ph type="title"/>
          </p:nvPr>
        </p:nvSpPr>
        <p:spPr>
          <a:xfrm>
            <a:off x="1206500" y="635000"/>
            <a:ext cx="9779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15" name="Google Shape;15;p24"/>
          <p:cNvSpPr txBox="1"/>
          <p:nvPr>
            <p:ph idx="2" type="body"/>
          </p:nvPr>
        </p:nvSpPr>
        <p:spPr>
          <a:xfrm>
            <a:off x="1206500" y="4248503"/>
            <a:ext cx="9779000" cy="8256014"/>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16" name="Google Shape;16;p24"/>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7" name="Shape 17"/>
        <p:cNvGrpSpPr/>
        <p:nvPr/>
      </p:nvGrpSpPr>
      <p:grpSpPr>
        <a:xfrm>
          <a:off x="0" y="0"/>
          <a:ext cx="0" cy="0"/>
          <a:chOff x="0" y="0"/>
          <a:chExt cx="0" cy="0"/>
        </a:xfrm>
      </p:grpSpPr>
      <p:sp>
        <p:nvSpPr>
          <p:cNvPr id="18" name="Google Shape;18;p25"/>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19" name="Google Shape;19;p25"/>
          <p:cNvSpPr txBox="1"/>
          <p:nvPr>
            <p:ph idx="2"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0"/>
              </a:spcBef>
              <a:spcAft>
                <a:spcPts val="0"/>
              </a:spcAft>
              <a:buClr>
                <a:srgbClr val="535860"/>
              </a:buClr>
              <a:buSzPts val="5000"/>
              <a:buFont typeface="Arial"/>
              <a:buNone/>
              <a:defRPr sz="5000"/>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20" name="Google Shape;20;p25"/>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21" name="Google Shape;21;p25"/>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2" name="Shape 22"/>
        <p:cNvGrpSpPr/>
        <p:nvPr/>
      </p:nvGrpSpPr>
      <p:grpSpPr>
        <a:xfrm>
          <a:off x="0" y="0"/>
          <a:ext cx="0" cy="0"/>
          <a:chOff x="0" y="0"/>
          <a:chExt cx="0" cy="0"/>
        </a:xfrm>
      </p:grpSpPr>
      <p:sp>
        <p:nvSpPr>
          <p:cNvPr id="23" name="Google Shape;23;p26"/>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24" name="Google Shape;24;p26"/>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25" name="Google Shape;25;p26"/>
          <p:cNvSpPr txBox="1"/>
          <p:nvPr>
            <p:ph idx="2"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26" name="Google Shape;26;p26"/>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Small">
  <p:cSld name="Title, Bullets &amp; Live Video Small">
    <p:spTree>
      <p:nvGrpSpPr>
        <p:cNvPr id="27" name="Shape 27"/>
        <p:cNvGrpSpPr/>
        <p:nvPr/>
      </p:nvGrpSpPr>
      <p:grpSpPr>
        <a:xfrm>
          <a:off x="0" y="0"/>
          <a:ext cx="0" cy="0"/>
          <a:chOff x="0" y="0"/>
          <a:chExt cx="0" cy="0"/>
        </a:xfrm>
      </p:grpSpPr>
      <p:sp>
        <p:nvSpPr>
          <p:cNvPr id="28" name="Google Shape;28;p27"/>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5500"/>
              <a:buFont typeface="Arial"/>
              <a:buNone/>
              <a:defRPr sz="5500">
                <a:latin typeface="Arial"/>
                <a:ea typeface="Arial"/>
                <a:cs typeface="Arial"/>
                <a:sym typeface="Arial"/>
              </a:defRPr>
            </a:lvl1pPr>
            <a:lvl2pPr indent="-577850" lvl="1" marL="9144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2pPr>
            <a:lvl3pPr indent="-577850" lvl="2" marL="13716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3pPr>
            <a:lvl4pPr indent="-577850" lvl="3" marL="18288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4pPr>
            <a:lvl5pPr indent="-577850" lvl="4" marL="2286000" algn="l">
              <a:lnSpc>
                <a:spcPct val="100000"/>
              </a:lnSpc>
              <a:spcBef>
                <a:spcPts val="0"/>
              </a:spcBef>
              <a:spcAft>
                <a:spcPts val="0"/>
              </a:spcAft>
              <a:buClr>
                <a:srgbClr val="535860"/>
              </a:buClr>
              <a:buSzPts val="5500"/>
              <a:buFont typeface="Arial"/>
              <a:buChar char="•"/>
              <a:defRPr sz="55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29" name="Google Shape;29;p27"/>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35860"/>
              </a:buClr>
              <a:buSzPts val="1800"/>
              <a:buNone/>
              <a:defRPr/>
            </a:lvl1pPr>
            <a:lvl2pPr lvl="1" algn="l">
              <a:lnSpc>
                <a:spcPct val="90000"/>
              </a:lnSpc>
              <a:spcBef>
                <a:spcPts val="0"/>
              </a:spcBef>
              <a:spcAft>
                <a:spcPts val="0"/>
              </a:spcAft>
              <a:buClr>
                <a:srgbClr val="535860"/>
              </a:buClr>
              <a:buSzPts val="1800"/>
              <a:buNone/>
              <a:defRPr/>
            </a:lvl2pPr>
            <a:lvl3pPr lvl="2" algn="l">
              <a:lnSpc>
                <a:spcPct val="90000"/>
              </a:lnSpc>
              <a:spcBef>
                <a:spcPts val="0"/>
              </a:spcBef>
              <a:spcAft>
                <a:spcPts val="0"/>
              </a:spcAft>
              <a:buClr>
                <a:srgbClr val="535860"/>
              </a:buClr>
              <a:buSzPts val="1800"/>
              <a:buNone/>
              <a:defRPr/>
            </a:lvl3pPr>
            <a:lvl4pPr lvl="3" algn="l">
              <a:lnSpc>
                <a:spcPct val="90000"/>
              </a:lnSpc>
              <a:spcBef>
                <a:spcPts val="0"/>
              </a:spcBef>
              <a:spcAft>
                <a:spcPts val="0"/>
              </a:spcAft>
              <a:buClr>
                <a:srgbClr val="535860"/>
              </a:buClr>
              <a:buSzPts val="1800"/>
              <a:buNone/>
              <a:defRPr/>
            </a:lvl4pPr>
            <a:lvl5pPr lvl="4" algn="l">
              <a:lnSpc>
                <a:spcPct val="90000"/>
              </a:lnSpc>
              <a:spcBef>
                <a:spcPts val="0"/>
              </a:spcBef>
              <a:spcAft>
                <a:spcPts val="0"/>
              </a:spcAft>
              <a:buClr>
                <a:srgbClr val="535860"/>
              </a:buClr>
              <a:buSzPts val="1800"/>
              <a:buNone/>
              <a:defRPr/>
            </a:lvl5pPr>
            <a:lvl6pPr lvl="5" algn="l">
              <a:lnSpc>
                <a:spcPct val="90000"/>
              </a:lnSpc>
              <a:spcBef>
                <a:spcPts val="0"/>
              </a:spcBef>
              <a:spcAft>
                <a:spcPts val="0"/>
              </a:spcAft>
              <a:buClr>
                <a:srgbClr val="535860"/>
              </a:buClr>
              <a:buSzPts val="1800"/>
              <a:buNone/>
              <a:defRPr/>
            </a:lvl6pPr>
            <a:lvl7pPr lvl="6" algn="l">
              <a:lnSpc>
                <a:spcPct val="90000"/>
              </a:lnSpc>
              <a:spcBef>
                <a:spcPts val="0"/>
              </a:spcBef>
              <a:spcAft>
                <a:spcPts val="0"/>
              </a:spcAft>
              <a:buClr>
                <a:srgbClr val="535860"/>
              </a:buClr>
              <a:buSzPts val="1800"/>
              <a:buNone/>
              <a:defRPr/>
            </a:lvl7pPr>
            <a:lvl8pPr lvl="7" algn="l">
              <a:lnSpc>
                <a:spcPct val="90000"/>
              </a:lnSpc>
              <a:spcBef>
                <a:spcPts val="0"/>
              </a:spcBef>
              <a:spcAft>
                <a:spcPts val="0"/>
              </a:spcAft>
              <a:buClr>
                <a:srgbClr val="535860"/>
              </a:buClr>
              <a:buSzPts val="1800"/>
              <a:buNone/>
              <a:defRPr/>
            </a:lvl8pPr>
            <a:lvl9pPr lvl="8" algn="l">
              <a:lnSpc>
                <a:spcPct val="90000"/>
              </a:lnSpc>
              <a:spcBef>
                <a:spcPts val="0"/>
              </a:spcBef>
              <a:spcAft>
                <a:spcPts val="0"/>
              </a:spcAft>
              <a:buClr>
                <a:srgbClr val="535860"/>
              </a:buClr>
              <a:buSzPts val="1800"/>
              <a:buNone/>
              <a:defRPr/>
            </a:lvl9pPr>
          </a:lstStyle>
          <a:p/>
        </p:txBody>
      </p:sp>
      <p:sp>
        <p:nvSpPr>
          <p:cNvPr id="30" name="Google Shape;30;p27"/>
          <p:cNvSpPr txBox="1"/>
          <p:nvPr>
            <p:ph idx="2" type="body"/>
          </p:nvPr>
        </p:nvSpPr>
        <p:spPr>
          <a:xfrm>
            <a:off x="1206500" y="4248503"/>
            <a:ext cx="9779000" cy="8256014"/>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31" name="Google Shape;31;p27"/>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32" name="Shape 32"/>
        <p:cNvGrpSpPr/>
        <p:nvPr/>
      </p:nvGrpSpPr>
      <p:grpSpPr>
        <a:xfrm>
          <a:off x="0" y="0"/>
          <a:ext cx="0" cy="0"/>
          <a:chOff x="0" y="0"/>
          <a:chExt cx="0" cy="0"/>
        </a:xfrm>
      </p:grpSpPr>
      <p:sp>
        <p:nvSpPr>
          <p:cNvPr id="33" name="Google Shape;33;p28"/>
          <p:cNvSpPr txBox="1"/>
          <p:nvPr>
            <p:ph idx="1" type="body"/>
          </p:nvPr>
        </p:nvSpPr>
        <p:spPr>
          <a:xfrm>
            <a:off x="1206500" y="4191000"/>
            <a:ext cx="21971000" cy="4089400"/>
          </a:xfrm>
          <a:prstGeom prst="rect">
            <a:avLst/>
          </a:prstGeom>
          <a:noFill/>
          <a:ln>
            <a:noFill/>
          </a:ln>
        </p:spPr>
        <p:txBody>
          <a:bodyPr anchorCtr="0" anchor="ctr" bIns="50800" lIns="50800" spcFirstLastPara="1" rIns="50800" wrap="square" tIns="50800">
            <a:noAutofit/>
          </a:bodyPr>
          <a:lstStyle>
            <a:lvl1pPr indent="-228600" lvl="0" marL="457200" algn="ctr">
              <a:lnSpc>
                <a:spcPct val="90000"/>
              </a:lnSpc>
              <a:spcBef>
                <a:spcPts val="0"/>
              </a:spcBef>
              <a:spcAft>
                <a:spcPts val="0"/>
              </a:spcAft>
              <a:buClr>
                <a:srgbClr val="535860"/>
              </a:buClr>
              <a:buSzPts val="12000"/>
              <a:buFont typeface="Arial"/>
              <a:buNone/>
              <a:defRPr sz="12000">
                <a:latin typeface="Arial"/>
                <a:ea typeface="Arial"/>
                <a:cs typeface="Arial"/>
                <a:sym typeface="Arial"/>
              </a:defRPr>
            </a:lvl1pPr>
            <a:lvl2pPr indent="-228600" lvl="1" marL="914400" algn="ctr">
              <a:lnSpc>
                <a:spcPct val="90000"/>
              </a:lnSpc>
              <a:spcBef>
                <a:spcPts val="0"/>
              </a:spcBef>
              <a:spcAft>
                <a:spcPts val="0"/>
              </a:spcAft>
              <a:buClr>
                <a:srgbClr val="535860"/>
              </a:buClr>
              <a:buSzPts val="12000"/>
              <a:buFont typeface="Arial"/>
              <a:buNone/>
              <a:defRPr sz="12000">
                <a:latin typeface="Arial"/>
                <a:ea typeface="Arial"/>
                <a:cs typeface="Arial"/>
                <a:sym typeface="Arial"/>
              </a:defRPr>
            </a:lvl2pPr>
            <a:lvl3pPr indent="-228600" lvl="2" marL="1371600" algn="ctr">
              <a:lnSpc>
                <a:spcPct val="90000"/>
              </a:lnSpc>
              <a:spcBef>
                <a:spcPts val="0"/>
              </a:spcBef>
              <a:spcAft>
                <a:spcPts val="0"/>
              </a:spcAft>
              <a:buClr>
                <a:srgbClr val="535860"/>
              </a:buClr>
              <a:buSzPts val="12000"/>
              <a:buFont typeface="Arial"/>
              <a:buNone/>
              <a:defRPr sz="12000">
                <a:latin typeface="Arial"/>
                <a:ea typeface="Arial"/>
                <a:cs typeface="Arial"/>
                <a:sym typeface="Arial"/>
              </a:defRPr>
            </a:lvl3pPr>
            <a:lvl4pPr indent="-228600" lvl="3" marL="1828800" algn="ctr">
              <a:lnSpc>
                <a:spcPct val="90000"/>
              </a:lnSpc>
              <a:spcBef>
                <a:spcPts val="0"/>
              </a:spcBef>
              <a:spcAft>
                <a:spcPts val="0"/>
              </a:spcAft>
              <a:buClr>
                <a:srgbClr val="535860"/>
              </a:buClr>
              <a:buSzPts val="12000"/>
              <a:buFont typeface="Arial"/>
              <a:buNone/>
              <a:defRPr sz="12000">
                <a:latin typeface="Arial"/>
                <a:ea typeface="Arial"/>
                <a:cs typeface="Arial"/>
                <a:sym typeface="Arial"/>
              </a:defRPr>
            </a:lvl4pPr>
            <a:lvl5pPr indent="-228600" lvl="4" marL="2286000" algn="ctr">
              <a:lnSpc>
                <a:spcPct val="90000"/>
              </a:lnSpc>
              <a:spcBef>
                <a:spcPts val="0"/>
              </a:spcBef>
              <a:spcAft>
                <a:spcPts val="0"/>
              </a:spcAft>
              <a:buClr>
                <a:srgbClr val="535860"/>
              </a:buClr>
              <a:buSzPts val="12000"/>
              <a:buFont typeface="Arial"/>
              <a:buNone/>
              <a:defRPr sz="120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34" name="Google Shape;34;p28"/>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29"/>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37" name="Shape 37"/>
        <p:cNvGrpSpPr/>
        <p:nvPr/>
      </p:nvGrpSpPr>
      <p:grpSpPr>
        <a:xfrm>
          <a:off x="0" y="0"/>
          <a:ext cx="0" cy="0"/>
          <a:chOff x="0" y="0"/>
          <a:chExt cx="0" cy="0"/>
        </a:xfrm>
      </p:grpSpPr>
      <p:sp>
        <p:nvSpPr>
          <p:cNvPr id="38" name="Google Shape;38;p30"/>
          <p:cNvSpPr/>
          <p:nvPr>
            <p:ph idx="2" type="pic"/>
          </p:nvPr>
        </p:nvSpPr>
        <p:spPr>
          <a:xfrm>
            <a:off x="1257300" y="3213100"/>
            <a:ext cx="7289800" cy="7289800"/>
          </a:xfrm>
          <a:prstGeom prst="rect">
            <a:avLst/>
          </a:prstGeom>
          <a:noFill/>
          <a:ln>
            <a:noFill/>
          </a:ln>
        </p:spPr>
      </p:sp>
      <p:sp>
        <p:nvSpPr>
          <p:cNvPr id="39" name="Google Shape;39;p30"/>
          <p:cNvSpPr/>
          <p:nvPr>
            <p:ph idx="3" type="pic"/>
          </p:nvPr>
        </p:nvSpPr>
        <p:spPr>
          <a:xfrm>
            <a:off x="6577500" y="3632200"/>
            <a:ext cx="11229000" cy="6451600"/>
          </a:xfrm>
          <a:prstGeom prst="rect">
            <a:avLst/>
          </a:prstGeom>
          <a:noFill/>
          <a:ln>
            <a:noFill/>
          </a:ln>
        </p:spPr>
      </p:sp>
      <p:sp>
        <p:nvSpPr>
          <p:cNvPr id="40" name="Google Shape;40;p30"/>
          <p:cNvSpPr/>
          <p:nvPr>
            <p:ph idx="4" type="pic"/>
          </p:nvPr>
        </p:nvSpPr>
        <p:spPr>
          <a:xfrm>
            <a:off x="14643100" y="3632200"/>
            <a:ext cx="9677400" cy="6451600"/>
          </a:xfrm>
          <a:prstGeom prst="rect">
            <a:avLst/>
          </a:prstGeom>
          <a:noFill/>
          <a:ln>
            <a:noFill/>
          </a:ln>
        </p:spPr>
      </p:sp>
      <p:sp>
        <p:nvSpPr>
          <p:cNvPr id="41" name="Google Shape;41;p30"/>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id="43" name="Google Shape;43;p31"/>
          <p:cNvSpPr txBox="1"/>
          <p:nvPr>
            <p:ph idx="1" type="body"/>
          </p:nvPr>
        </p:nvSpPr>
        <p:spPr>
          <a:xfrm>
            <a:off x="5461000" y="9563100"/>
            <a:ext cx="13728700" cy="6985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35860"/>
              </a:buClr>
              <a:buSzPts val="3600"/>
              <a:buFont typeface="Arial"/>
              <a:buNone/>
              <a:defRPr sz="3600">
                <a:latin typeface="Arial"/>
                <a:ea typeface="Arial"/>
                <a:cs typeface="Arial"/>
                <a:sym typeface="Arial"/>
              </a:defRPr>
            </a:lvl1pPr>
            <a:lvl2pPr indent="-457200" lvl="1" marL="914400" algn="l">
              <a:lnSpc>
                <a:spcPct val="100000"/>
              </a:lnSpc>
              <a:spcBef>
                <a:spcPts val="0"/>
              </a:spcBef>
              <a:spcAft>
                <a:spcPts val="0"/>
              </a:spcAft>
              <a:buClr>
                <a:srgbClr val="535860"/>
              </a:buClr>
              <a:buSzPts val="3600"/>
              <a:buFont typeface="Arial"/>
              <a:buChar char="•"/>
              <a:defRPr sz="3600">
                <a:latin typeface="Arial"/>
                <a:ea typeface="Arial"/>
                <a:cs typeface="Arial"/>
                <a:sym typeface="Arial"/>
              </a:defRPr>
            </a:lvl2pPr>
            <a:lvl3pPr indent="-457200" lvl="2" marL="1371600" algn="l">
              <a:lnSpc>
                <a:spcPct val="100000"/>
              </a:lnSpc>
              <a:spcBef>
                <a:spcPts val="0"/>
              </a:spcBef>
              <a:spcAft>
                <a:spcPts val="0"/>
              </a:spcAft>
              <a:buClr>
                <a:srgbClr val="535860"/>
              </a:buClr>
              <a:buSzPts val="3600"/>
              <a:buFont typeface="Arial"/>
              <a:buChar char="•"/>
              <a:defRPr sz="3600">
                <a:latin typeface="Arial"/>
                <a:ea typeface="Arial"/>
                <a:cs typeface="Arial"/>
                <a:sym typeface="Arial"/>
              </a:defRPr>
            </a:lvl3pPr>
            <a:lvl4pPr indent="-457200" lvl="3" marL="1828800" algn="l">
              <a:lnSpc>
                <a:spcPct val="100000"/>
              </a:lnSpc>
              <a:spcBef>
                <a:spcPts val="0"/>
              </a:spcBef>
              <a:spcAft>
                <a:spcPts val="0"/>
              </a:spcAft>
              <a:buClr>
                <a:srgbClr val="535860"/>
              </a:buClr>
              <a:buSzPts val="3600"/>
              <a:buFont typeface="Arial"/>
              <a:buChar char="•"/>
              <a:defRPr sz="3600">
                <a:latin typeface="Arial"/>
                <a:ea typeface="Arial"/>
                <a:cs typeface="Arial"/>
                <a:sym typeface="Arial"/>
              </a:defRPr>
            </a:lvl4pPr>
            <a:lvl5pPr indent="-457200" lvl="4" marL="2286000" algn="l">
              <a:lnSpc>
                <a:spcPct val="100000"/>
              </a:lnSpc>
              <a:spcBef>
                <a:spcPts val="0"/>
              </a:spcBef>
              <a:spcAft>
                <a:spcPts val="0"/>
              </a:spcAft>
              <a:buClr>
                <a:srgbClr val="535860"/>
              </a:buClr>
              <a:buSzPts val="3600"/>
              <a:buFont typeface="Arial"/>
              <a:buChar char="•"/>
              <a:defRPr sz="3600">
                <a:latin typeface="Arial"/>
                <a:ea typeface="Arial"/>
                <a:cs typeface="Arial"/>
                <a:sym typeface="Arial"/>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44" name="Google Shape;44;p31"/>
          <p:cNvSpPr txBox="1"/>
          <p:nvPr>
            <p:ph idx="2" type="body"/>
          </p:nvPr>
        </p:nvSpPr>
        <p:spPr>
          <a:xfrm>
            <a:off x="5194300" y="4165600"/>
            <a:ext cx="13995400" cy="4432300"/>
          </a:xfrm>
          <a:prstGeom prst="rect">
            <a:avLst/>
          </a:prstGeom>
          <a:noFill/>
          <a:ln>
            <a:noFill/>
          </a:ln>
        </p:spPr>
        <p:txBody>
          <a:bodyPr anchorCtr="0" anchor="b" bIns="50800" lIns="50800" spcFirstLastPara="1" rIns="50800" wrap="square" tIns="50800">
            <a:noAutofit/>
          </a:bodyPr>
          <a:lstStyle>
            <a:lvl1pPr indent="-342900" lvl="0" marL="457200" algn="l">
              <a:lnSpc>
                <a:spcPct val="100000"/>
              </a:lnSpc>
              <a:spcBef>
                <a:spcPts val="4700"/>
              </a:spcBef>
              <a:spcAft>
                <a:spcPts val="0"/>
              </a:spcAft>
              <a:buClr>
                <a:srgbClr val="535860"/>
              </a:buClr>
              <a:buSzPts val="1800"/>
              <a:buChar char="•"/>
              <a:defRPr/>
            </a:lvl1pPr>
            <a:lvl2pPr indent="-342900" lvl="1" marL="914400" algn="l">
              <a:lnSpc>
                <a:spcPct val="100000"/>
              </a:lnSpc>
              <a:spcBef>
                <a:spcPts val="4700"/>
              </a:spcBef>
              <a:spcAft>
                <a:spcPts val="0"/>
              </a:spcAft>
              <a:buClr>
                <a:srgbClr val="535860"/>
              </a:buClr>
              <a:buSzPts val="1800"/>
              <a:buChar char="•"/>
              <a:defRPr/>
            </a:lvl2pPr>
            <a:lvl3pPr indent="-342900" lvl="2" marL="1371600" algn="l">
              <a:lnSpc>
                <a:spcPct val="100000"/>
              </a:lnSpc>
              <a:spcBef>
                <a:spcPts val="4700"/>
              </a:spcBef>
              <a:spcAft>
                <a:spcPts val="0"/>
              </a:spcAft>
              <a:buClr>
                <a:srgbClr val="535860"/>
              </a:buClr>
              <a:buSzPts val="1800"/>
              <a:buChar char="•"/>
              <a:defRPr/>
            </a:lvl3pPr>
            <a:lvl4pPr indent="-342900" lvl="3" marL="1828800" algn="l">
              <a:lnSpc>
                <a:spcPct val="100000"/>
              </a:lnSpc>
              <a:spcBef>
                <a:spcPts val="4700"/>
              </a:spcBef>
              <a:spcAft>
                <a:spcPts val="0"/>
              </a:spcAft>
              <a:buClr>
                <a:srgbClr val="535860"/>
              </a:buClr>
              <a:buSzPts val="1800"/>
              <a:buChar char="•"/>
              <a:defRPr/>
            </a:lvl4pPr>
            <a:lvl5pPr indent="-342900" lvl="4" marL="2286000" algn="l">
              <a:lnSpc>
                <a:spcPct val="100000"/>
              </a:lnSpc>
              <a:spcBef>
                <a:spcPts val="4700"/>
              </a:spcBef>
              <a:spcAft>
                <a:spcPts val="0"/>
              </a:spcAft>
              <a:buClr>
                <a:srgbClr val="535860"/>
              </a:buClr>
              <a:buSzPts val="1800"/>
              <a:buChar char="•"/>
              <a:defRPr/>
            </a:lvl5pPr>
            <a:lvl6pPr indent="-342900" lvl="5" marL="2743200" algn="l">
              <a:lnSpc>
                <a:spcPct val="100000"/>
              </a:lnSpc>
              <a:spcBef>
                <a:spcPts val="4700"/>
              </a:spcBef>
              <a:spcAft>
                <a:spcPts val="0"/>
              </a:spcAft>
              <a:buClr>
                <a:srgbClr val="535860"/>
              </a:buClr>
              <a:buSzPts val="1800"/>
              <a:buChar char="•"/>
              <a:defRPr/>
            </a:lvl6pPr>
            <a:lvl7pPr indent="-342900" lvl="6" marL="3200400" algn="l">
              <a:lnSpc>
                <a:spcPct val="100000"/>
              </a:lnSpc>
              <a:spcBef>
                <a:spcPts val="4700"/>
              </a:spcBef>
              <a:spcAft>
                <a:spcPts val="0"/>
              </a:spcAft>
              <a:buClr>
                <a:srgbClr val="535860"/>
              </a:buClr>
              <a:buSzPts val="1800"/>
              <a:buChar char="•"/>
              <a:defRPr/>
            </a:lvl7pPr>
            <a:lvl8pPr indent="-342900" lvl="7" marL="3657600" algn="l">
              <a:lnSpc>
                <a:spcPct val="100000"/>
              </a:lnSpc>
              <a:spcBef>
                <a:spcPts val="4700"/>
              </a:spcBef>
              <a:spcAft>
                <a:spcPts val="0"/>
              </a:spcAft>
              <a:buClr>
                <a:srgbClr val="535860"/>
              </a:buClr>
              <a:buSzPts val="1800"/>
              <a:buChar char="•"/>
              <a:defRPr/>
            </a:lvl8pPr>
            <a:lvl9pPr indent="-342900" lvl="8" marL="4114800" algn="l">
              <a:lnSpc>
                <a:spcPct val="100000"/>
              </a:lnSpc>
              <a:spcBef>
                <a:spcPts val="4700"/>
              </a:spcBef>
              <a:spcAft>
                <a:spcPts val="0"/>
              </a:spcAft>
              <a:buClr>
                <a:srgbClr val="535860"/>
              </a:buClr>
              <a:buSzPts val="1800"/>
              <a:buChar char="•"/>
              <a:defRPr/>
            </a:lvl9pPr>
          </a:lstStyle>
          <a:p/>
        </p:txBody>
      </p:sp>
      <p:sp>
        <p:nvSpPr>
          <p:cNvPr id="45" name="Google Shape;45;p31"/>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5.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DFD"/>
        </a:solidFill>
      </p:bgPr>
    </p:bg>
    <p:spTree>
      <p:nvGrpSpPr>
        <p:cNvPr id="5" name="Shape 5"/>
        <p:cNvGrpSpPr/>
        <p:nvPr/>
      </p:nvGrpSpPr>
      <p:grpSpPr>
        <a:xfrm>
          <a:off x="0" y="0"/>
          <a:ext cx="0" cy="0"/>
          <a:chOff x="0" y="0"/>
          <a:chExt cx="0" cy="0"/>
        </a:xfrm>
      </p:grpSpPr>
      <p:sp>
        <p:nvSpPr>
          <p:cNvPr id="6" name="Google Shape;6;p22"/>
          <p:cNvSpPr txBox="1"/>
          <p:nvPr>
            <p:ph idx="1"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482600" lvl="0" marL="457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1pPr>
            <a:lvl2pPr indent="-482600" lvl="1" marL="914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2pPr>
            <a:lvl3pPr indent="-482600" lvl="2" marL="1371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3pPr>
            <a:lvl4pPr indent="-482600" lvl="3" marL="1828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4pPr>
            <a:lvl5pPr indent="-482600" lvl="4" marL="22860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5pPr>
            <a:lvl6pPr indent="-482600" lvl="5" marL="2743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6pPr>
            <a:lvl7pPr indent="-482600" lvl="6" marL="3200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7pPr>
            <a:lvl8pPr indent="-482600" lvl="7" marL="3657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8pPr>
            <a:lvl9pPr indent="-482600" lvl="8" marL="4114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9pPr>
          </a:lstStyle>
          <a:p/>
        </p:txBody>
      </p:sp>
      <p:sp>
        <p:nvSpPr>
          <p:cNvPr id="7" name="Google Shape;7;p22"/>
          <p:cNvSpPr txBox="1"/>
          <p:nvPr>
            <p:ph type="title"/>
          </p:nvPr>
        </p:nvSpPr>
        <p:spPr>
          <a:xfrm>
            <a:off x="3652837" y="2743200"/>
            <a:ext cx="19507200" cy="1504950"/>
          </a:xfrm>
          <a:prstGeom prst="rect">
            <a:avLst/>
          </a:prstGeom>
          <a:noFill/>
          <a:ln>
            <a:noFill/>
          </a:ln>
        </p:spPr>
        <p:txBody>
          <a:bodyPr anchorCtr="0" anchor="t" bIns="50800" lIns="50800" spcFirstLastPara="1" rIns="50800" wrap="square" tIns="50800">
            <a:normAutofit/>
          </a:bodyPr>
          <a:lstStyle>
            <a:lvl1pPr lvl="0"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1pPr>
            <a:lvl2pPr lvl="1"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2pPr>
            <a:lvl3pPr lvl="2"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3pPr>
            <a:lvl4pPr lvl="3"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4pPr>
            <a:lvl5pPr lvl="4"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5pPr>
            <a:lvl6pPr lvl="5"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6pPr>
            <a:lvl7pPr lvl="6"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7pPr>
            <a:lvl8pPr lvl="7"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8pPr>
            <a:lvl9pPr lvl="8"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9pPr>
          </a:lstStyle>
          <a:p/>
        </p:txBody>
      </p:sp>
      <p:sp>
        <p:nvSpPr>
          <p:cNvPr id="8" name="Google Shape;8;p22"/>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DFD"/>
        </a:solidFill>
      </p:bgPr>
    </p:bg>
    <p:spTree>
      <p:nvGrpSpPr>
        <p:cNvPr id="68" name="Shape 68"/>
        <p:cNvGrpSpPr/>
        <p:nvPr/>
      </p:nvGrpSpPr>
      <p:grpSpPr>
        <a:xfrm>
          <a:off x="0" y="0"/>
          <a:ext cx="0" cy="0"/>
          <a:chOff x="0" y="0"/>
          <a:chExt cx="0" cy="0"/>
        </a:xfrm>
      </p:grpSpPr>
      <p:sp>
        <p:nvSpPr>
          <p:cNvPr id="69" name="Google Shape;69;p37"/>
          <p:cNvSpPr txBox="1"/>
          <p:nvPr>
            <p:ph idx="1"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482600" lvl="0" marL="457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1pPr>
            <a:lvl2pPr indent="-482600" lvl="1" marL="914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2pPr>
            <a:lvl3pPr indent="-482600" lvl="2" marL="1371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3pPr>
            <a:lvl4pPr indent="-482600" lvl="3" marL="1828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4pPr>
            <a:lvl5pPr indent="-482600" lvl="4" marL="22860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5pPr>
            <a:lvl6pPr indent="-482600" lvl="5" marL="2743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6pPr>
            <a:lvl7pPr indent="-482600" lvl="6" marL="3200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7pPr>
            <a:lvl8pPr indent="-482600" lvl="7" marL="3657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8pPr>
            <a:lvl9pPr indent="-482600" lvl="8" marL="4114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9pPr>
          </a:lstStyle>
          <a:p/>
        </p:txBody>
      </p:sp>
      <p:sp>
        <p:nvSpPr>
          <p:cNvPr id="70" name="Google Shape;70;p37"/>
          <p:cNvSpPr txBox="1"/>
          <p:nvPr>
            <p:ph type="title"/>
          </p:nvPr>
        </p:nvSpPr>
        <p:spPr>
          <a:xfrm>
            <a:off x="3652837" y="2743200"/>
            <a:ext cx="19507200" cy="1504950"/>
          </a:xfrm>
          <a:prstGeom prst="rect">
            <a:avLst/>
          </a:prstGeom>
          <a:noFill/>
          <a:ln>
            <a:noFill/>
          </a:ln>
        </p:spPr>
        <p:txBody>
          <a:bodyPr anchorCtr="0" anchor="t" bIns="50800" lIns="50800" spcFirstLastPara="1" rIns="50800" wrap="square" tIns="50800">
            <a:normAutofit/>
          </a:bodyPr>
          <a:lstStyle>
            <a:lvl1pPr lvl="0"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1pPr>
            <a:lvl2pPr lvl="1"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2pPr>
            <a:lvl3pPr lvl="2"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3pPr>
            <a:lvl4pPr lvl="3"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4pPr>
            <a:lvl5pPr lvl="4"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5pPr>
            <a:lvl6pPr lvl="5"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6pPr>
            <a:lvl7pPr lvl="6"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7pPr>
            <a:lvl8pPr lvl="7"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8pPr>
            <a:lvl9pPr lvl="8"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9pPr>
          </a:lstStyle>
          <a:p/>
        </p:txBody>
      </p:sp>
      <p:sp>
        <p:nvSpPr>
          <p:cNvPr id="71" name="Google Shape;71;p37"/>
          <p:cNvSpPr txBox="1"/>
          <p:nvPr>
            <p:ph idx="12" type="sldNum"/>
          </p:nvPr>
        </p:nvSpPr>
        <p:spPr>
          <a:xfrm>
            <a:off x="23537862" y="12446000"/>
            <a:ext cx="409575" cy="444500"/>
          </a:xfrm>
          <a:prstGeom prst="rect">
            <a:avLst/>
          </a:prstGeom>
          <a:noFill/>
          <a:ln>
            <a:noFill/>
          </a:ln>
        </p:spPr>
        <p:txBody>
          <a:bodyPr anchorCtr="0" anchor="b" bIns="50800" lIns="50800" spcFirstLastPara="1" rIns="50800" wrap="square" tIns="50800">
            <a:spAutoFit/>
          </a:bodyPr>
          <a:lstStyle>
            <a:lvl1pPr indent="0" lvl="0"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sp>
        <p:nvSpPr>
          <p:cNvPr id="78" name="Google Shape;78;p39"/>
          <p:cNvSpPr txBox="1"/>
          <p:nvPr>
            <p:ph idx="1"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482600" lvl="0" marL="457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1pPr>
            <a:lvl2pPr indent="-482600" lvl="1" marL="914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2pPr>
            <a:lvl3pPr indent="-482600" lvl="2" marL="1371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3pPr>
            <a:lvl4pPr indent="-482600" lvl="3" marL="1828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4pPr>
            <a:lvl5pPr indent="-482600" lvl="4" marL="22860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5pPr>
            <a:lvl6pPr indent="-482600" lvl="5" marL="2743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6pPr>
            <a:lvl7pPr indent="-482600" lvl="6" marL="3200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7pPr>
            <a:lvl8pPr indent="-482600" lvl="7" marL="3657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8pPr>
            <a:lvl9pPr indent="-482600" lvl="8" marL="4114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9pPr>
          </a:lstStyle>
          <a:p/>
        </p:txBody>
      </p:sp>
      <p:sp>
        <p:nvSpPr>
          <p:cNvPr id="79" name="Google Shape;79;p39"/>
          <p:cNvSpPr txBox="1"/>
          <p:nvPr>
            <p:ph type="title"/>
          </p:nvPr>
        </p:nvSpPr>
        <p:spPr>
          <a:xfrm>
            <a:off x="3652837" y="2743200"/>
            <a:ext cx="19507200" cy="1504950"/>
          </a:xfrm>
          <a:prstGeom prst="rect">
            <a:avLst/>
          </a:prstGeom>
          <a:noFill/>
          <a:ln>
            <a:noFill/>
          </a:ln>
        </p:spPr>
        <p:txBody>
          <a:bodyPr anchorCtr="0" anchor="t" bIns="50800" lIns="50800" spcFirstLastPara="1" rIns="50800" wrap="square" tIns="50800">
            <a:normAutofit/>
          </a:bodyPr>
          <a:lstStyle>
            <a:lvl1pPr lvl="0"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1pPr>
            <a:lvl2pPr lvl="1"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2pPr>
            <a:lvl3pPr lvl="2"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3pPr>
            <a:lvl4pPr lvl="3"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4pPr>
            <a:lvl5pPr lvl="4"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5pPr>
            <a:lvl6pPr lvl="5"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6pPr>
            <a:lvl7pPr lvl="6"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7pPr>
            <a:lvl8pPr lvl="7"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8pPr>
            <a:lvl9pPr lvl="8"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9pPr>
          </a:lstStyle>
          <a:p/>
        </p:txBody>
      </p:sp>
      <p:sp>
        <p:nvSpPr>
          <p:cNvPr id="80" name="Google Shape;80;p39"/>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41"/>
          <p:cNvSpPr txBox="1"/>
          <p:nvPr>
            <p:ph idx="1" type="body"/>
          </p:nvPr>
        </p:nvSpPr>
        <p:spPr>
          <a:xfrm>
            <a:off x="1206500" y="4248150"/>
            <a:ext cx="21971000" cy="8256587"/>
          </a:xfrm>
          <a:prstGeom prst="rect">
            <a:avLst/>
          </a:prstGeom>
          <a:noFill/>
          <a:ln>
            <a:noFill/>
          </a:ln>
        </p:spPr>
        <p:txBody>
          <a:bodyPr anchorCtr="0" anchor="t" bIns="50800" lIns="50800" spcFirstLastPara="1" rIns="50800" wrap="square" tIns="50800">
            <a:noAutofit/>
          </a:bodyPr>
          <a:lstStyle>
            <a:lvl1pPr indent="-482600" lvl="0" marL="457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1pPr>
            <a:lvl2pPr indent="-482600" lvl="1" marL="914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2pPr>
            <a:lvl3pPr indent="-482600" lvl="2" marL="1371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3pPr>
            <a:lvl4pPr indent="-482600" lvl="3" marL="1828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4pPr>
            <a:lvl5pPr indent="-482600" lvl="4" marL="22860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5pPr>
            <a:lvl6pPr indent="-482600" lvl="5" marL="27432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6pPr>
            <a:lvl7pPr indent="-482600" lvl="6" marL="32004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7pPr>
            <a:lvl8pPr indent="-482600" lvl="7" marL="36576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8pPr>
            <a:lvl9pPr indent="-482600" lvl="8" marL="4114800" marR="0" rtl="0" algn="l">
              <a:lnSpc>
                <a:spcPct val="100000"/>
              </a:lnSpc>
              <a:spcBef>
                <a:spcPts val="4700"/>
              </a:spcBef>
              <a:spcAft>
                <a:spcPts val="0"/>
              </a:spcAft>
              <a:buClr>
                <a:srgbClr val="535860"/>
              </a:buClr>
              <a:buSzPts val="4000"/>
              <a:buFont typeface="Arial"/>
              <a:buChar char="•"/>
              <a:defRPr b="0" i="0" sz="4000" u="none" cap="none" strike="noStrike">
                <a:solidFill>
                  <a:srgbClr val="535860"/>
                </a:solidFill>
                <a:latin typeface="Arial"/>
                <a:ea typeface="Arial"/>
                <a:cs typeface="Arial"/>
                <a:sym typeface="Arial"/>
              </a:defRPr>
            </a:lvl9pPr>
          </a:lstStyle>
          <a:p/>
        </p:txBody>
      </p:sp>
      <p:sp>
        <p:nvSpPr>
          <p:cNvPr id="89" name="Google Shape;89;p41"/>
          <p:cNvSpPr txBox="1"/>
          <p:nvPr>
            <p:ph type="title"/>
          </p:nvPr>
        </p:nvSpPr>
        <p:spPr>
          <a:xfrm>
            <a:off x="3652837" y="2743200"/>
            <a:ext cx="19507200" cy="1504950"/>
          </a:xfrm>
          <a:prstGeom prst="rect">
            <a:avLst/>
          </a:prstGeom>
          <a:noFill/>
          <a:ln>
            <a:noFill/>
          </a:ln>
        </p:spPr>
        <p:txBody>
          <a:bodyPr anchorCtr="0" anchor="t" bIns="50800" lIns="50800" spcFirstLastPara="1" rIns="50800" wrap="square" tIns="50800">
            <a:normAutofit/>
          </a:bodyPr>
          <a:lstStyle>
            <a:lvl1pPr lvl="0"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1pPr>
            <a:lvl2pPr lvl="1"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2pPr>
            <a:lvl3pPr lvl="2"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3pPr>
            <a:lvl4pPr lvl="3"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4pPr>
            <a:lvl5pPr lvl="4"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5pPr>
            <a:lvl6pPr lvl="5"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6pPr>
            <a:lvl7pPr lvl="6"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7pPr>
            <a:lvl8pPr lvl="7"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8pPr>
            <a:lvl9pPr lvl="8" marR="0" rtl="0" algn="l">
              <a:lnSpc>
                <a:spcPct val="90000"/>
              </a:lnSpc>
              <a:spcBef>
                <a:spcPts val="0"/>
              </a:spcBef>
              <a:spcAft>
                <a:spcPts val="0"/>
              </a:spcAft>
              <a:buClr>
                <a:srgbClr val="535860"/>
              </a:buClr>
              <a:buSzPts val="10000"/>
              <a:buFont typeface="Arial"/>
              <a:buNone/>
              <a:defRPr b="0" i="0" sz="10000" u="none" cap="none" strike="noStrike">
                <a:solidFill>
                  <a:srgbClr val="535860"/>
                </a:solidFill>
                <a:latin typeface="Arial"/>
                <a:ea typeface="Arial"/>
                <a:cs typeface="Arial"/>
                <a:sym typeface="Arial"/>
              </a:defRPr>
            </a:lvl9pPr>
          </a:lstStyle>
          <a:p/>
        </p:txBody>
      </p:sp>
      <p:sp>
        <p:nvSpPr>
          <p:cNvPr id="90" name="Google Shape;90;p41"/>
          <p:cNvSpPr txBox="1"/>
          <p:nvPr>
            <p:ph idx="12" type="sldNum"/>
          </p:nvPr>
        </p:nvSpPr>
        <p:spPr>
          <a:xfrm>
            <a:off x="23537862" y="12442825"/>
            <a:ext cx="409575" cy="444500"/>
          </a:xfrm>
          <a:prstGeom prst="rect">
            <a:avLst/>
          </a:prstGeom>
          <a:noFill/>
          <a:ln>
            <a:noFill/>
          </a:ln>
        </p:spPr>
        <p:txBody>
          <a:bodyPr anchorCtr="0" anchor="b" bIns="50800" lIns="50800" spcFirstLastPara="1" rIns="50800" wrap="square" tIns="50800">
            <a:spAutoFit/>
          </a:bodyPr>
          <a:lstStyle>
            <a:lvl1pPr indent="0" lvl="0"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1pPr>
            <a:lvl2pPr indent="0" lvl="1"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2pPr>
            <a:lvl3pPr indent="0" lvl="2"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3pPr>
            <a:lvl4pPr indent="0" lvl="3"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4pPr>
            <a:lvl5pPr indent="0" lvl="4"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5pPr>
            <a:lvl6pPr indent="0" lvl="5"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6pPr>
            <a:lvl7pPr indent="0" lvl="6"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7pPr>
            <a:lvl8pPr indent="0" lvl="7"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8pPr>
            <a:lvl9pPr indent="0" lvl="8" marL="0" marR="0" rtl="0" algn="r">
              <a:lnSpc>
                <a:spcPct val="100000"/>
              </a:lnSpc>
              <a:spcBef>
                <a:spcPts val="0"/>
              </a:spcBef>
              <a:spcAft>
                <a:spcPts val="0"/>
              </a:spcAft>
              <a:buClr>
                <a:srgbClr val="535860"/>
              </a:buClr>
              <a:buSzPts val="2000"/>
              <a:buFont typeface="Arial"/>
              <a:buNone/>
              <a:defRPr b="0" i="0" sz="2000" u="none" cap="none" strike="noStrike">
                <a:solidFill>
                  <a:srgbClr val="5358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3.jpg"/><Relationship Id="rId5"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0.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5.jpg"/><Relationship Id="rId5" Type="http://schemas.openxmlformats.org/officeDocument/2006/relationships/image" Target="../media/image10.jpg"/><Relationship Id="rId6" Type="http://schemas.openxmlformats.org/officeDocument/2006/relationships/image" Target="../media/image3.jp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blinkit.com/" TargetMode="Externa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15.jpg"/><Relationship Id="rId5"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5.jp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title"/>
          </p:nvPr>
        </p:nvSpPr>
        <p:spPr>
          <a:xfrm>
            <a:off x="9786937" y="3859212"/>
            <a:ext cx="4810125" cy="5162550"/>
          </a:xfrm>
          <a:prstGeom prst="rect">
            <a:avLst/>
          </a:prstGeom>
          <a:noFill/>
          <a:ln>
            <a:noFill/>
          </a:ln>
        </p:spPr>
        <p:txBody>
          <a:bodyPr anchorCtr="0" anchor="ctr" bIns="50800" lIns="50800" spcFirstLastPara="1" rIns="50800" wrap="square" tIns="50800">
            <a:normAutofit/>
          </a:bodyPr>
          <a:lstStyle/>
          <a:p>
            <a:pPr indent="0" lvl="0" marL="0" rtl="0" algn="l">
              <a:lnSpc>
                <a:spcPct val="90000"/>
              </a:lnSpc>
              <a:spcBef>
                <a:spcPts val="0"/>
              </a:spcBef>
              <a:spcAft>
                <a:spcPts val="0"/>
              </a:spcAft>
              <a:buClr>
                <a:srgbClr val="535860"/>
              </a:buClr>
              <a:buSzPts val="7100"/>
              <a:buFont typeface="Arial"/>
              <a:buNone/>
            </a:pPr>
            <a:r>
              <a:rPr b="0" i="0" lang="en-US" sz="7100" u="none">
                <a:solidFill>
                  <a:srgbClr val="535860"/>
                </a:solidFill>
                <a:latin typeface="Arial"/>
                <a:ea typeface="Arial"/>
                <a:cs typeface="Arial"/>
                <a:sym typeface="Arial"/>
              </a:rPr>
              <a:t>BLINKIT</a:t>
            </a:r>
            <a:br>
              <a:rPr b="0" i="0" lang="en-US" sz="7100" u="none">
                <a:solidFill>
                  <a:srgbClr val="535860"/>
                </a:solidFill>
                <a:latin typeface="Arial"/>
                <a:ea typeface="Arial"/>
                <a:cs typeface="Arial"/>
                <a:sym typeface="Arial"/>
              </a:rPr>
            </a:br>
            <a:r>
              <a:rPr b="0" i="0" lang="en-US" sz="7100" u="none">
                <a:solidFill>
                  <a:srgbClr val="535860"/>
                </a:solidFill>
                <a:latin typeface="Arial"/>
                <a:ea typeface="Arial"/>
                <a:cs typeface="Arial"/>
                <a:sym typeface="Arial"/>
              </a:rPr>
              <a:t>  ORDER AND IT ‘ S</a:t>
            </a:r>
            <a:br>
              <a:rPr b="0" i="0" lang="en-US" sz="7100" u="none">
                <a:solidFill>
                  <a:srgbClr val="535860"/>
                </a:solidFill>
                <a:latin typeface="Arial"/>
                <a:ea typeface="Arial"/>
                <a:cs typeface="Arial"/>
                <a:sym typeface="Arial"/>
              </a:rPr>
            </a:br>
            <a:r>
              <a:rPr b="0" i="0" lang="en-US" sz="7100" u="none">
                <a:solidFill>
                  <a:srgbClr val="535860"/>
                </a:solidFill>
                <a:latin typeface="Arial"/>
                <a:ea typeface="Arial"/>
                <a:cs typeface="Arial"/>
                <a:sym typeface="Arial"/>
              </a:rPr>
              <a:t> REPORT</a:t>
            </a:r>
            <a:endParaRPr/>
          </a:p>
        </p:txBody>
      </p:sp>
      <p:pic>
        <p:nvPicPr>
          <p:cNvPr descr="6217478905413s3klhui2yek8qn7zonmvdvtmjbofze3i3rgalqtiwywaaeorra4ury3ydsrsa6mgojohpp1xfiudzfjkhdwxzvf0rqjgeshfesd.jpg" id="99" name="Google Shape;99;p1"/>
          <p:cNvPicPr preferRelativeResize="0"/>
          <p:nvPr/>
        </p:nvPicPr>
        <p:blipFill rotWithShape="1">
          <a:blip r:embed="rId3">
            <a:alphaModFix/>
          </a:blip>
          <a:srcRect b="0" l="0" r="0" t="0"/>
          <a:stretch/>
        </p:blipFill>
        <p:spPr>
          <a:xfrm>
            <a:off x="1146175" y="2751137"/>
            <a:ext cx="6000750" cy="6000750"/>
          </a:xfrm>
          <a:prstGeom prst="rect">
            <a:avLst/>
          </a:prstGeom>
          <a:noFill/>
          <a:ln>
            <a:noFill/>
          </a:ln>
        </p:spPr>
      </p:pic>
      <p:pic>
        <p:nvPicPr>
          <p:cNvPr descr="Picture 2" id="100" name="Google Shape;100;p1"/>
          <p:cNvPicPr preferRelativeResize="0"/>
          <p:nvPr/>
        </p:nvPicPr>
        <p:blipFill rotWithShape="1">
          <a:blip r:embed="rId4">
            <a:alphaModFix/>
          </a:blip>
          <a:srcRect b="0" l="0" r="0" t="0"/>
          <a:stretch/>
        </p:blipFill>
        <p:spPr>
          <a:xfrm>
            <a:off x="10771187" y="527050"/>
            <a:ext cx="2841625" cy="2840037"/>
          </a:xfrm>
          <a:prstGeom prst="rect">
            <a:avLst/>
          </a:prstGeom>
          <a:noFill/>
          <a:ln>
            <a:noFill/>
          </a:ln>
        </p:spPr>
      </p:pic>
      <p:sp>
        <p:nvSpPr>
          <p:cNvPr id="101" name="Google Shape;101;p1"/>
          <p:cNvSpPr txBox="1"/>
          <p:nvPr/>
        </p:nvSpPr>
        <p:spPr>
          <a:xfrm>
            <a:off x="5922962" y="9239250"/>
            <a:ext cx="12538200" cy="24576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53585F"/>
              </a:buClr>
              <a:buSzPts val="3400"/>
              <a:buFont typeface="Arial"/>
              <a:buNone/>
            </a:pPr>
            <a:r>
              <a:t/>
            </a:r>
            <a:endParaRPr b="0" i="0" sz="3400" u="none" cap="none" strike="noStrike">
              <a:solidFill>
                <a:srgbClr val="535860"/>
              </a:solidFill>
              <a:latin typeface="Arial"/>
              <a:ea typeface="Arial"/>
              <a:cs typeface="Arial"/>
              <a:sym typeface="Arial"/>
            </a:endParaRPr>
          </a:p>
          <a:p>
            <a:pPr indent="0" lvl="0" marL="0" marR="0" rtl="0" algn="l">
              <a:lnSpc>
                <a:spcPct val="90000"/>
              </a:lnSpc>
              <a:spcBef>
                <a:spcPts val="0"/>
              </a:spcBef>
              <a:spcAft>
                <a:spcPts val="0"/>
              </a:spcAft>
              <a:buClr>
                <a:srgbClr val="535860"/>
              </a:buClr>
              <a:buSzPts val="3400"/>
              <a:buFont typeface="Arial"/>
              <a:buNone/>
            </a:pPr>
            <a:r>
              <a:rPr b="0" i="0" lang="en-US" sz="3400" u="none" cap="none" strike="noStrike">
                <a:solidFill>
                  <a:srgbClr val="535860"/>
                </a:solidFill>
                <a:latin typeface="Arial"/>
                <a:ea typeface="Arial"/>
                <a:cs typeface="Arial"/>
                <a:sym typeface="Arial"/>
              </a:rPr>
              <a:t>                   Karanam Naga Venkata Sai Ganesh  - 23MH1A0523</a:t>
            </a:r>
            <a:endParaRPr/>
          </a:p>
          <a:p>
            <a:pPr indent="0" lvl="0" marL="0" marR="0" rtl="0" algn="l">
              <a:lnSpc>
                <a:spcPct val="90000"/>
              </a:lnSpc>
              <a:spcBef>
                <a:spcPts val="0"/>
              </a:spcBef>
              <a:spcAft>
                <a:spcPts val="0"/>
              </a:spcAft>
              <a:buClr>
                <a:srgbClr val="535860"/>
              </a:buClr>
              <a:buSzPts val="3400"/>
              <a:buFont typeface="Arial"/>
              <a:buNone/>
            </a:pPr>
            <a:r>
              <a:rPr b="0" i="0" lang="en-US" sz="3400" u="none" cap="none" strike="noStrike">
                <a:solidFill>
                  <a:srgbClr val="535860"/>
                </a:solidFill>
                <a:latin typeface="Arial"/>
                <a:ea typeface="Arial"/>
                <a:cs typeface="Arial"/>
                <a:sym typeface="Arial"/>
              </a:rPr>
              <a:t>                   Afrid Molla                                          </a:t>
            </a:r>
            <a:r>
              <a:rPr lang="en-US" sz="3400">
                <a:solidFill>
                  <a:srgbClr val="535860"/>
                </a:solidFill>
              </a:rPr>
              <a:t>-</a:t>
            </a:r>
            <a:r>
              <a:rPr b="0" i="0" lang="en-US" sz="3400" u="none" cap="none" strike="noStrike">
                <a:solidFill>
                  <a:srgbClr val="535860"/>
                </a:solidFill>
                <a:latin typeface="Arial"/>
                <a:ea typeface="Arial"/>
                <a:cs typeface="Arial"/>
                <a:sym typeface="Arial"/>
              </a:rPr>
              <a:t>  23MH1A0536</a:t>
            </a:r>
            <a:endParaRPr/>
          </a:p>
          <a:p>
            <a:pPr indent="0" lvl="0" marL="0" marR="0" rtl="0" algn="l">
              <a:lnSpc>
                <a:spcPct val="90000"/>
              </a:lnSpc>
              <a:spcBef>
                <a:spcPts val="0"/>
              </a:spcBef>
              <a:spcAft>
                <a:spcPts val="0"/>
              </a:spcAft>
              <a:buClr>
                <a:srgbClr val="535860"/>
              </a:buClr>
              <a:buSzPts val="3400"/>
              <a:buFont typeface="Arial"/>
              <a:buNone/>
            </a:pPr>
            <a:r>
              <a:rPr b="0" i="0" lang="en-US" sz="3400" u="none" cap="none" strike="noStrike">
                <a:solidFill>
                  <a:srgbClr val="535860"/>
                </a:solidFill>
                <a:latin typeface="Arial"/>
                <a:ea typeface="Arial"/>
                <a:cs typeface="Arial"/>
                <a:sym typeface="Arial"/>
              </a:rPr>
              <a:t>                   Gangadhar Valeti                                </a:t>
            </a:r>
            <a:r>
              <a:rPr lang="en-US" sz="3400">
                <a:solidFill>
                  <a:srgbClr val="535860"/>
                </a:solidFill>
              </a:rPr>
              <a:t>- </a:t>
            </a:r>
            <a:r>
              <a:rPr b="0" i="0" lang="en-US" sz="3400" u="none" cap="none" strike="noStrike">
                <a:solidFill>
                  <a:srgbClr val="535860"/>
                </a:solidFill>
                <a:latin typeface="Arial"/>
                <a:ea typeface="Arial"/>
                <a:cs typeface="Arial"/>
                <a:sym typeface="Arial"/>
              </a:rPr>
              <a:t>23MH1A0563</a:t>
            </a:r>
            <a:endParaRPr/>
          </a:p>
          <a:p>
            <a:pPr indent="0" lvl="0" marL="0" marR="0" rtl="0" algn="l">
              <a:lnSpc>
                <a:spcPct val="90000"/>
              </a:lnSpc>
              <a:spcBef>
                <a:spcPts val="0"/>
              </a:spcBef>
              <a:spcAft>
                <a:spcPts val="0"/>
              </a:spcAft>
              <a:buClr>
                <a:srgbClr val="535860"/>
              </a:buClr>
              <a:buSzPts val="3400"/>
              <a:buFont typeface="Arial"/>
              <a:buNone/>
            </a:pPr>
            <a:r>
              <a:rPr b="0" i="0" lang="en-US" sz="3400" u="none" cap="none" strike="noStrike">
                <a:solidFill>
                  <a:srgbClr val="535860"/>
                </a:solidFill>
                <a:latin typeface="Arial"/>
                <a:ea typeface="Arial"/>
                <a:cs typeface="Arial"/>
                <a:sym typeface="Arial"/>
              </a:rPr>
              <a:t>                   Abhinav Voduri                                   </a:t>
            </a:r>
            <a:r>
              <a:rPr lang="en-US" sz="3400">
                <a:solidFill>
                  <a:srgbClr val="535860"/>
                </a:solidFill>
              </a:rPr>
              <a:t>-</a:t>
            </a:r>
            <a:r>
              <a:rPr b="0" i="0" lang="en-US" sz="3400" u="none" cap="none" strike="noStrike">
                <a:solidFill>
                  <a:srgbClr val="535860"/>
                </a:solidFill>
                <a:latin typeface="Arial"/>
                <a:ea typeface="Arial"/>
                <a:cs typeface="Arial"/>
                <a:sym typeface="Arial"/>
              </a:rPr>
              <a:t>  23MH1A0569</a:t>
            </a:r>
            <a:endParaRPr/>
          </a:p>
        </p:txBody>
      </p:sp>
      <p:pic>
        <p:nvPicPr>
          <p:cNvPr descr="images.jpg" id="102" name="Google Shape;102;p1"/>
          <p:cNvPicPr preferRelativeResize="0"/>
          <p:nvPr/>
        </p:nvPicPr>
        <p:blipFill rotWithShape="1">
          <a:blip r:embed="rId5">
            <a:alphaModFix/>
          </a:blip>
          <a:srcRect b="0" l="0" r="0" t="0"/>
          <a:stretch/>
        </p:blipFill>
        <p:spPr>
          <a:xfrm>
            <a:off x="15867062" y="3170237"/>
            <a:ext cx="7756525" cy="516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96969"/>
              </a:buClr>
              <a:buSzPts val="10000"/>
              <a:buFont typeface="Arial"/>
              <a:buNone/>
            </a:pPr>
            <a:r>
              <a:rPr b="0" i="0" lang="en-US" sz="10000" u="none" cap="none" strike="noStrike">
                <a:solidFill>
                  <a:srgbClr val="696969"/>
                </a:solidFill>
                <a:latin typeface="Arial"/>
                <a:ea typeface="Arial"/>
                <a:cs typeface="Arial"/>
                <a:sym typeface="Arial"/>
              </a:rPr>
              <a:t>IMPORTING DATASET </a:t>
            </a:r>
            <a:endParaRPr/>
          </a:p>
        </p:txBody>
      </p:sp>
      <p:sp>
        <p:nvSpPr>
          <p:cNvPr id="166" name="Google Shape;166;p10"/>
          <p:cNvSpPr txBox="1"/>
          <p:nvPr>
            <p:ph idx="1" type="body"/>
          </p:nvPr>
        </p:nvSpPr>
        <p:spPr>
          <a:xfrm>
            <a:off x="858837" y="2443162"/>
            <a:ext cx="21971000" cy="8256587"/>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4000"/>
              <a:buFont typeface="Arial"/>
              <a:buChar char="•"/>
            </a:pPr>
            <a:r>
              <a:rPr b="0" i="0" lang="en-US" sz="4000" u="none">
                <a:solidFill>
                  <a:srgbClr val="000000"/>
                </a:solidFill>
                <a:latin typeface="Arial"/>
                <a:ea typeface="Arial"/>
                <a:cs typeface="Arial"/>
                <a:sym typeface="Arial"/>
              </a:rPr>
              <a:t>The project starts with acquiring the Blinkit order dataset from kaggle and structured data sources.This dataset includes detailed information about orders, delivery status, payment modes, and customer feedback.Once collected, the data is loaded into Python environment using Pandas library.</a:t>
            </a:r>
            <a:endParaRPr/>
          </a:p>
          <a:p>
            <a:pPr indent="-457200" lvl="0" marL="457200" rtl="0" algn="l">
              <a:lnSpc>
                <a:spcPct val="100000"/>
              </a:lnSpc>
              <a:spcBef>
                <a:spcPts val="4700"/>
              </a:spcBef>
              <a:spcAft>
                <a:spcPts val="0"/>
              </a:spcAft>
              <a:buClr>
                <a:srgbClr val="000000"/>
              </a:buClr>
              <a:buSzPts val="4000"/>
              <a:buFont typeface="Arial"/>
              <a:buChar char="•"/>
            </a:pPr>
            <a:r>
              <a:rPr b="0" i="0" lang="en-US" sz="4000" u="none">
                <a:solidFill>
                  <a:srgbClr val="000000"/>
                </a:solidFill>
                <a:latin typeface="Arial"/>
                <a:ea typeface="Arial"/>
                <a:cs typeface="Arial"/>
                <a:sym typeface="Arial"/>
              </a:rPr>
              <a:t>Pandas converts the raw data into a well-organized DataFrame,enabling efficient access and manipulation. This structured format forms the foundation for accurate exploration , preprocessing and visualization.</a:t>
            </a:r>
            <a:endParaRPr/>
          </a:p>
        </p:txBody>
      </p:sp>
      <p:pic>
        <p:nvPicPr>
          <p:cNvPr descr="Picture 4" id="167" name="Google Shape;167;p10"/>
          <p:cNvPicPr preferRelativeResize="0"/>
          <p:nvPr/>
        </p:nvPicPr>
        <p:blipFill rotWithShape="1">
          <a:blip r:embed="rId3">
            <a:alphaModFix/>
          </a:blip>
          <a:srcRect b="0" l="0" r="0" t="0"/>
          <a:stretch/>
        </p:blipFill>
        <p:spPr>
          <a:xfrm>
            <a:off x="9302750" y="7643812"/>
            <a:ext cx="9055100" cy="2755900"/>
          </a:xfrm>
          <a:prstGeom prst="rect">
            <a:avLst/>
          </a:prstGeom>
          <a:noFill/>
          <a:ln>
            <a:noFill/>
          </a:ln>
        </p:spPr>
      </p:pic>
      <p:pic>
        <p:nvPicPr>
          <p:cNvPr descr="WhatsApp Image 2025-06-17 at 12.51.10.jpeg" id="168" name="Google Shape;168;p10"/>
          <p:cNvPicPr preferRelativeResize="0"/>
          <p:nvPr/>
        </p:nvPicPr>
        <p:blipFill rotWithShape="1">
          <a:blip r:embed="rId4">
            <a:alphaModFix/>
          </a:blip>
          <a:srcRect b="0" l="0" r="0" t="0"/>
          <a:stretch/>
        </p:blipFill>
        <p:spPr>
          <a:xfrm>
            <a:off x="6350000" y="11374437"/>
            <a:ext cx="15690850" cy="2043112"/>
          </a:xfrm>
          <a:prstGeom prst="rect">
            <a:avLst/>
          </a:prstGeom>
          <a:noFill/>
          <a:ln>
            <a:noFill/>
          </a:ln>
        </p:spPr>
      </p:pic>
      <p:pic>
        <p:nvPicPr>
          <p:cNvPr descr="6217478905413s3klhui2yek8qn7zonmvdvtmjbofze3i3rgalqtiwywaaeorra4ury3ydsrsa6mgojohpp1xfiudzfjkhdwxzvf0rqjgeshfesd.jpg" id="169" name="Google Shape;169;p10"/>
          <p:cNvPicPr preferRelativeResize="0"/>
          <p:nvPr/>
        </p:nvPicPr>
        <p:blipFill rotWithShape="1">
          <a:blip r:embed="rId5">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idx="4294967295" type="title"/>
          </p:nvPr>
        </p:nvSpPr>
        <p:spPr>
          <a:xfrm>
            <a:off x="883838" y="607567"/>
            <a:ext cx="21971001" cy="1689101"/>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36363"/>
              </a:buClr>
              <a:buSzPts val="10000"/>
              <a:buFont typeface="Arial"/>
              <a:buNone/>
            </a:pPr>
            <a:r>
              <a:rPr b="0" i="0" lang="en-US" sz="10000" u="none" cap="none" strike="noStrike">
                <a:solidFill>
                  <a:srgbClr val="636363"/>
                </a:solidFill>
                <a:latin typeface="Arial"/>
                <a:ea typeface="Arial"/>
                <a:cs typeface="Arial"/>
                <a:sym typeface="Arial"/>
              </a:rPr>
              <a:t>DATA EXPLORATION( EDA)</a:t>
            </a:r>
            <a:endParaRPr/>
          </a:p>
        </p:txBody>
      </p:sp>
      <p:sp>
        <p:nvSpPr>
          <p:cNvPr id="175" name="Google Shape;175;p11"/>
          <p:cNvSpPr txBox="1"/>
          <p:nvPr>
            <p:ph idx="1" type="body"/>
          </p:nvPr>
        </p:nvSpPr>
        <p:spPr>
          <a:xfrm>
            <a:off x="884237" y="2730500"/>
            <a:ext cx="21971000" cy="8255000"/>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3900"/>
              <a:buFont typeface="Times"/>
              <a:buNone/>
            </a:pPr>
            <a:r>
              <a:rPr b="0" i="0" lang="en-US" sz="3900" u="none">
                <a:solidFill>
                  <a:srgbClr val="000000"/>
                </a:solidFill>
                <a:latin typeface="Times"/>
                <a:ea typeface="Times"/>
                <a:cs typeface="Times"/>
                <a:sym typeface="Times"/>
              </a:rPr>
              <a:t>Data exploration means getting to know the data before doing deep analysis. In this project, we checked Blinkit’s order data to see how it is structured, what columns it has, if any data is missing, and basic number summaries.</a:t>
            </a:r>
            <a:endParaRPr/>
          </a:p>
          <a:p>
            <a:pPr indent="0" lvl="0" marL="0" rtl="0" algn="l">
              <a:lnSpc>
                <a:spcPct val="100000"/>
              </a:lnSpc>
              <a:spcBef>
                <a:spcPts val="1200"/>
              </a:spcBef>
              <a:spcAft>
                <a:spcPts val="0"/>
              </a:spcAft>
              <a:buClr>
                <a:srgbClr val="000000"/>
              </a:buClr>
              <a:buSzPts val="3900"/>
              <a:buFont typeface="Times"/>
              <a:buNone/>
            </a:pPr>
            <a:r>
              <a:rPr b="0" i="0" lang="en-US" sz="3900" u="none">
                <a:solidFill>
                  <a:srgbClr val="000000"/>
                </a:solidFill>
                <a:latin typeface="Times"/>
                <a:ea typeface="Times"/>
                <a:cs typeface="Times"/>
                <a:sym typeface="Times"/>
              </a:rPr>
              <a:t>We used Python to:</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Look at the first few rows of data</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Find missing values and data types</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See basic stats like order quantity or price</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Spot common trends like popular payment methods or order status.</a:t>
            </a:r>
            <a:endParaRPr/>
          </a:p>
        </p:txBody>
      </p:sp>
      <p:pic>
        <p:nvPicPr>
          <p:cNvPr descr="6217478905413s3klhui2yek8qn7zonmvdvtmjbofze3i3rgalqtiwywaaeorra4ury3ydsrsa6mgojohpp1xfiudzfjkhdwxzvf0rqjgeshfesd.jpg" id="176" name="Google Shape;176;p11"/>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pic>
        <p:nvPicPr>
          <p:cNvPr descr="WhatsApp Image 2025-06-20 at 14.34.50.jpeg" id="177" name="Google Shape;177;p11"/>
          <p:cNvPicPr preferRelativeResize="0"/>
          <p:nvPr/>
        </p:nvPicPr>
        <p:blipFill rotWithShape="1">
          <a:blip r:embed="rId4">
            <a:alphaModFix/>
          </a:blip>
          <a:srcRect b="0" l="0" r="0" t="0"/>
          <a:stretch/>
        </p:blipFill>
        <p:spPr>
          <a:xfrm>
            <a:off x="788987" y="8918575"/>
            <a:ext cx="12128500" cy="3941762"/>
          </a:xfrm>
          <a:prstGeom prst="rect">
            <a:avLst/>
          </a:prstGeom>
          <a:noFill/>
          <a:ln>
            <a:noFill/>
          </a:ln>
        </p:spPr>
      </p:pic>
      <p:pic>
        <p:nvPicPr>
          <p:cNvPr descr="WhatsApp Image 2025-06-20 at 14.28.50.jpeg" id="178" name="Google Shape;178;p11"/>
          <p:cNvPicPr preferRelativeResize="0"/>
          <p:nvPr/>
        </p:nvPicPr>
        <p:blipFill rotWithShape="1">
          <a:blip r:embed="rId5">
            <a:alphaModFix/>
          </a:blip>
          <a:srcRect b="0" l="0" r="0" t="0"/>
          <a:stretch/>
        </p:blipFill>
        <p:spPr>
          <a:xfrm>
            <a:off x="13655675" y="9655175"/>
            <a:ext cx="9555162" cy="235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idx="4294967295" type="title"/>
          </p:nvPr>
        </p:nvSpPr>
        <p:spPr>
          <a:xfrm>
            <a:off x="1206500" y="607567"/>
            <a:ext cx="21971000" cy="1689101"/>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56565"/>
              </a:buClr>
              <a:buSzPts val="10000"/>
              <a:buFont typeface="Arial"/>
              <a:buNone/>
            </a:pPr>
            <a:r>
              <a:rPr b="0" i="0" lang="en-US" sz="10000" u="none" cap="none" strike="noStrike">
                <a:solidFill>
                  <a:srgbClr val="656565"/>
                </a:solidFill>
                <a:latin typeface="Arial"/>
                <a:ea typeface="Arial"/>
                <a:cs typeface="Arial"/>
                <a:sym typeface="Arial"/>
              </a:rPr>
              <a:t>DATA CLEANING( SCRUBBING)</a:t>
            </a:r>
            <a:endParaRPr/>
          </a:p>
        </p:txBody>
      </p:sp>
      <p:sp>
        <p:nvSpPr>
          <p:cNvPr id="184" name="Google Shape;184;p12"/>
          <p:cNvSpPr txBox="1"/>
          <p:nvPr>
            <p:ph idx="1" type="body"/>
          </p:nvPr>
        </p:nvSpPr>
        <p:spPr>
          <a:xfrm>
            <a:off x="1206500" y="2360612"/>
            <a:ext cx="21971000" cy="9156700"/>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3900"/>
              <a:buFont typeface="Times"/>
              <a:buNone/>
            </a:pPr>
            <a:r>
              <a:rPr b="0" i="0" lang="en-US" sz="3900" u="none">
                <a:solidFill>
                  <a:srgbClr val="000000"/>
                </a:solidFill>
                <a:latin typeface="Times"/>
                <a:ea typeface="Times"/>
                <a:cs typeface="Times"/>
                <a:sym typeface="Times"/>
              </a:rPr>
              <a:t>Data cleaning is the process of fixing or removing wrong, missing, or duplicate data. It helps make the data ready for correct analysis.</a:t>
            </a:r>
            <a:endParaRPr/>
          </a:p>
          <a:p>
            <a:pPr indent="0" lvl="0" marL="0" rtl="0" algn="l">
              <a:lnSpc>
                <a:spcPct val="100000"/>
              </a:lnSpc>
              <a:spcBef>
                <a:spcPts val="1200"/>
              </a:spcBef>
              <a:spcAft>
                <a:spcPts val="0"/>
              </a:spcAft>
              <a:buClr>
                <a:srgbClr val="000000"/>
              </a:buClr>
              <a:buSzPts val="3900"/>
              <a:buFont typeface="Times"/>
              <a:buNone/>
            </a:pPr>
            <a:r>
              <a:rPr b="0" i="0" lang="en-US" sz="3900" u="none">
                <a:solidFill>
                  <a:srgbClr val="000000"/>
                </a:solidFill>
                <a:latin typeface="Times"/>
                <a:ea typeface="Times"/>
                <a:cs typeface="Times"/>
                <a:sym typeface="Times"/>
              </a:rPr>
              <a:t>In this project, we cleaned the Blinkit order data by:</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Removing rows with missing or blank values</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Fixing incorrect data entries (like wrong date or spelling)</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Removing duplicate rows</a:t>
            </a:r>
            <a:endParaRPr/>
          </a:p>
          <a:p>
            <a:pPr indent="-247650" lvl="0" marL="0" rtl="0" algn="l">
              <a:lnSpc>
                <a:spcPct val="100000"/>
              </a:lnSpc>
              <a:spcBef>
                <a:spcPts val="1200"/>
              </a:spcBef>
              <a:spcAft>
                <a:spcPts val="0"/>
              </a:spcAft>
              <a:buClr>
                <a:srgbClr val="000000"/>
              </a:buClr>
              <a:buSzPts val="3900"/>
              <a:buFont typeface="Times"/>
              <a:buChar char="•"/>
            </a:pPr>
            <a:r>
              <a:rPr b="0" i="0" lang="en-US" sz="3900" u="none">
                <a:solidFill>
                  <a:srgbClr val="000000"/>
                </a:solidFill>
                <a:latin typeface="Times"/>
                <a:ea typeface="Times"/>
                <a:cs typeface="Times"/>
                <a:sym typeface="Times"/>
              </a:rPr>
              <a:t>Changing column formats (like converting strings to numbers or dates)</a:t>
            </a:r>
            <a:endParaRPr/>
          </a:p>
        </p:txBody>
      </p:sp>
      <p:pic>
        <p:nvPicPr>
          <p:cNvPr descr="6217478905413s3klhui2yek8qn7zonmvdvtmjbofze3i3rgalqtiwywaaeorra4ury3ydsrsa6mgojohpp1xfiudzfjkhdwxzvf0rqjgeshfesd.jpg" id="185" name="Google Shape;185;p12"/>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pic>
        <p:nvPicPr>
          <p:cNvPr descr="WhatsApp Image 2025-06-20 at 14.39.31.jpeg" id="186" name="Google Shape;186;p12"/>
          <p:cNvPicPr preferRelativeResize="0"/>
          <p:nvPr/>
        </p:nvPicPr>
        <p:blipFill rotWithShape="1">
          <a:blip r:embed="rId4">
            <a:alphaModFix/>
          </a:blip>
          <a:srcRect b="0" l="0" r="0" t="0"/>
          <a:stretch/>
        </p:blipFill>
        <p:spPr>
          <a:xfrm>
            <a:off x="2116137" y="8942387"/>
            <a:ext cx="9067800" cy="2908300"/>
          </a:xfrm>
          <a:prstGeom prst="rect">
            <a:avLst/>
          </a:prstGeom>
          <a:noFill/>
          <a:ln>
            <a:noFill/>
          </a:ln>
        </p:spPr>
      </p:pic>
      <p:pic>
        <p:nvPicPr>
          <p:cNvPr descr="WhatsApp Image 2025-06-20 at 14.40.52.jpeg" id="187" name="Google Shape;187;p12"/>
          <p:cNvPicPr preferRelativeResize="0"/>
          <p:nvPr/>
        </p:nvPicPr>
        <p:blipFill rotWithShape="1">
          <a:blip r:embed="rId5">
            <a:alphaModFix/>
          </a:blip>
          <a:srcRect b="0" l="0" r="0" t="0"/>
          <a:stretch/>
        </p:blipFill>
        <p:spPr>
          <a:xfrm>
            <a:off x="271462" y="8718550"/>
            <a:ext cx="13012737" cy="3462337"/>
          </a:xfrm>
          <a:prstGeom prst="rect">
            <a:avLst/>
          </a:prstGeom>
          <a:noFill/>
          <a:ln>
            <a:noFill/>
          </a:ln>
        </p:spPr>
      </p:pic>
      <p:pic>
        <p:nvPicPr>
          <p:cNvPr descr="WhatsApp Image 2025-06-20 at 14.39.31.jpeg" id="188" name="Google Shape;188;p12"/>
          <p:cNvPicPr preferRelativeResize="0"/>
          <p:nvPr/>
        </p:nvPicPr>
        <p:blipFill rotWithShape="1">
          <a:blip r:embed="rId4">
            <a:alphaModFix/>
          </a:blip>
          <a:srcRect b="0" l="0" r="0" t="0"/>
          <a:stretch/>
        </p:blipFill>
        <p:spPr>
          <a:xfrm>
            <a:off x="13371512" y="8699500"/>
            <a:ext cx="9823450" cy="3151187"/>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3"/>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56565"/>
              </a:buClr>
              <a:buSzPts val="10000"/>
              <a:buFont typeface="Arial"/>
              <a:buNone/>
            </a:pPr>
            <a:r>
              <a:rPr b="0" i="0" lang="en-US" sz="10000" u="none" cap="none" strike="noStrike">
                <a:solidFill>
                  <a:srgbClr val="656565"/>
                </a:solidFill>
                <a:latin typeface="Arial"/>
                <a:ea typeface="Arial"/>
                <a:cs typeface="Arial"/>
                <a:sym typeface="Arial"/>
              </a:rPr>
              <a:t>DATA GROUPING </a:t>
            </a:r>
            <a:r>
              <a:rPr b="0" i="0" lang="en-US" sz="7200" u="none" cap="none" strike="noStrike">
                <a:solidFill>
                  <a:srgbClr val="656565"/>
                </a:solidFill>
                <a:latin typeface="Times"/>
                <a:ea typeface="Times"/>
                <a:cs typeface="Times"/>
                <a:sym typeface="Times"/>
              </a:rPr>
              <a:t>( Split - Apply - combine )</a:t>
            </a:r>
            <a:endParaRPr/>
          </a:p>
        </p:txBody>
      </p:sp>
      <p:sp>
        <p:nvSpPr>
          <p:cNvPr id="194" name="Google Shape;194;p13"/>
          <p:cNvSpPr txBox="1"/>
          <p:nvPr>
            <p:ph idx="1" type="body"/>
          </p:nvPr>
        </p:nvSpPr>
        <p:spPr>
          <a:xfrm>
            <a:off x="860425" y="2497137"/>
            <a:ext cx="23134637" cy="8255000"/>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4000"/>
              <a:buFont typeface="Times"/>
              <a:buNone/>
            </a:pPr>
            <a:r>
              <a:rPr b="0" i="0" lang="en-US" sz="4000" u="none">
                <a:solidFill>
                  <a:srgbClr val="000000"/>
                </a:solidFill>
                <a:latin typeface="Times"/>
                <a:ea typeface="Times"/>
                <a:cs typeface="Times"/>
                <a:sym typeface="Times"/>
              </a:rPr>
              <a:t>Data grouping means arranging data into categories to find useful patterns.</a:t>
            </a:r>
            <a:endParaRPr/>
          </a:p>
          <a:p>
            <a:pPr indent="0" lvl="0" marL="0" rtl="0" algn="l">
              <a:lnSpc>
                <a:spcPct val="100000"/>
              </a:lnSpc>
              <a:spcBef>
                <a:spcPts val="1200"/>
              </a:spcBef>
              <a:spcAft>
                <a:spcPts val="0"/>
              </a:spcAft>
              <a:buClr>
                <a:srgbClr val="000000"/>
              </a:buClr>
              <a:buSzPts val="4000"/>
              <a:buFont typeface="Times"/>
              <a:buNone/>
            </a:pPr>
            <a:r>
              <a:rPr b="0" i="0" lang="en-US" sz="4000" u="none">
                <a:solidFill>
                  <a:srgbClr val="000000"/>
                </a:solidFill>
                <a:latin typeface="Times"/>
                <a:ea typeface="Times"/>
                <a:cs typeface="Times"/>
                <a:sym typeface="Times"/>
              </a:rPr>
              <a:t>In this project, we grouped the Blinkit data to:</a:t>
            </a:r>
            <a:endParaRPr/>
          </a:p>
          <a:p>
            <a:pPr indent="-254000" lvl="0" marL="0" rtl="0" algn="l">
              <a:lnSpc>
                <a:spcPct val="100000"/>
              </a:lnSpc>
              <a:spcBef>
                <a:spcPts val="1200"/>
              </a:spcBef>
              <a:spcAft>
                <a:spcPts val="0"/>
              </a:spcAft>
              <a:buClr>
                <a:srgbClr val="000000"/>
              </a:buClr>
              <a:buSzPts val="4000"/>
              <a:buFont typeface="Times"/>
              <a:buChar char="•"/>
            </a:pPr>
            <a:r>
              <a:rPr b="0" i="0" lang="en-US" sz="4000" u="none">
                <a:solidFill>
                  <a:srgbClr val="000000"/>
                </a:solidFill>
                <a:latin typeface="Times"/>
                <a:ea typeface="Times"/>
                <a:cs typeface="Times"/>
                <a:sym typeface="Times"/>
              </a:rPr>
              <a:t>See total orders by </a:t>
            </a:r>
            <a:r>
              <a:rPr b="1" i="0" lang="en-US" sz="4000" u="none">
                <a:solidFill>
                  <a:srgbClr val="000000"/>
                </a:solidFill>
                <a:latin typeface="Times"/>
                <a:ea typeface="Times"/>
                <a:cs typeface="Times"/>
                <a:sym typeface="Times"/>
              </a:rPr>
              <a:t>payment method</a:t>
            </a:r>
            <a:endParaRPr/>
          </a:p>
          <a:p>
            <a:pPr indent="-254000" lvl="0" marL="0" rtl="0" algn="l">
              <a:lnSpc>
                <a:spcPct val="100000"/>
              </a:lnSpc>
              <a:spcBef>
                <a:spcPts val="1200"/>
              </a:spcBef>
              <a:spcAft>
                <a:spcPts val="0"/>
              </a:spcAft>
              <a:buClr>
                <a:srgbClr val="000000"/>
              </a:buClr>
              <a:buSzPts val="4000"/>
              <a:buFont typeface="Times"/>
              <a:buChar char="•"/>
            </a:pPr>
            <a:r>
              <a:rPr b="0" i="0" lang="en-US" sz="4000" u="none">
                <a:solidFill>
                  <a:srgbClr val="000000"/>
                </a:solidFill>
                <a:latin typeface="Times"/>
                <a:ea typeface="Times"/>
                <a:cs typeface="Times"/>
                <a:sym typeface="Times"/>
              </a:rPr>
              <a:t>Count orders based on </a:t>
            </a:r>
            <a:r>
              <a:rPr b="1" i="0" lang="en-US" sz="4000" u="none">
                <a:solidFill>
                  <a:srgbClr val="000000"/>
                </a:solidFill>
                <a:latin typeface="Times"/>
                <a:ea typeface="Times"/>
                <a:cs typeface="Times"/>
                <a:sym typeface="Times"/>
              </a:rPr>
              <a:t>order status</a:t>
            </a:r>
            <a:r>
              <a:rPr b="0" i="0" lang="en-US" sz="4000" u="none">
                <a:solidFill>
                  <a:srgbClr val="000000"/>
                </a:solidFill>
                <a:latin typeface="Times"/>
                <a:ea typeface="Times"/>
                <a:cs typeface="Times"/>
                <a:sym typeface="Times"/>
              </a:rPr>
              <a:t> (like delivered, canceled)</a:t>
            </a:r>
            <a:endParaRPr/>
          </a:p>
          <a:p>
            <a:pPr indent="-254000" lvl="0" marL="0" rtl="0" algn="l">
              <a:lnSpc>
                <a:spcPct val="100000"/>
              </a:lnSpc>
              <a:spcBef>
                <a:spcPts val="1200"/>
              </a:spcBef>
              <a:spcAft>
                <a:spcPts val="0"/>
              </a:spcAft>
              <a:buClr>
                <a:srgbClr val="000000"/>
              </a:buClr>
              <a:buSzPts val="4000"/>
              <a:buFont typeface="Times"/>
              <a:buChar char="•"/>
            </a:pPr>
            <a:r>
              <a:rPr b="0" i="0" lang="en-US" sz="4000" u="none">
                <a:solidFill>
                  <a:srgbClr val="000000"/>
                </a:solidFill>
                <a:latin typeface="Times"/>
                <a:ea typeface="Times"/>
                <a:cs typeface="Times"/>
                <a:sym typeface="Times"/>
              </a:rPr>
              <a:t>Find total quantity or sales for each </a:t>
            </a:r>
            <a:r>
              <a:rPr b="1" i="0" lang="en-US" sz="4000" u="none">
                <a:solidFill>
                  <a:srgbClr val="000000"/>
                </a:solidFill>
                <a:latin typeface="Times"/>
                <a:ea typeface="Times"/>
                <a:cs typeface="Times"/>
                <a:sym typeface="Times"/>
              </a:rPr>
              <a:t>product</a:t>
            </a:r>
            <a:endParaRPr/>
          </a:p>
          <a:p>
            <a:pPr indent="-254000" lvl="0" marL="0" rtl="0" algn="l">
              <a:lnSpc>
                <a:spcPct val="100000"/>
              </a:lnSpc>
              <a:spcBef>
                <a:spcPts val="1200"/>
              </a:spcBef>
              <a:spcAft>
                <a:spcPts val="0"/>
              </a:spcAft>
              <a:buClr>
                <a:srgbClr val="000000"/>
              </a:buClr>
              <a:buSzPts val="4000"/>
              <a:buFont typeface="Times"/>
              <a:buChar char="•"/>
            </a:pPr>
            <a:r>
              <a:rPr b="0" i="0" lang="en-US" sz="4000" u="none">
                <a:solidFill>
                  <a:srgbClr val="000000"/>
                </a:solidFill>
                <a:latin typeface="Times"/>
                <a:ea typeface="Times"/>
                <a:cs typeface="Times"/>
                <a:sym typeface="Times"/>
              </a:rPr>
              <a:t>Check delivery trends by </a:t>
            </a:r>
            <a:r>
              <a:rPr b="1" i="0" lang="en-US" sz="4000" u="none">
                <a:solidFill>
                  <a:srgbClr val="000000"/>
                </a:solidFill>
                <a:latin typeface="Times"/>
                <a:ea typeface="Times"/>
                <a:cs typeface="Times"/>
                <a:sym typeface="Times"/>
              </a:rPr>
              <a:t>area</a:t>
            </a:r>
            <a:r>
              <a:rPr b="0" i="0" lang="en-US" sz="4000" u="none">
                <a:solidFill>
                  <a:srgbClr val="000000"/>
                </a:solidFill>
                <a:latin typeface="Times"/>
                <a:ea typeface="Times"/>
                <a:cs typeface="Times"/>
                <a:sym typeface="Times"/>
              </a:rPr>
              <a:t> or </a:t>
            </a:r>
            <a:r>
              <a:rPr b="1" i="0" lang="en-US" sz="4000" u="none">
                <a:solidFill>
                  <a:srgbClr val="000000"/>
                </a:solidFill>
                <a:latin typeface="Times"/>
                <a:ea typeface="Times"/>
                <a:cs typeface="Times"/>
                <a:sym typeface="Times"/>
              </a:rPr>
              <a:t>date</a:t>
            </a:r>
            <a:endParaRPr/>
          </a:p>
        </p:txBody>
      </p:sp>
      <p:pic>
        <p:nvPicPr>
          <p:cNvPr descr="6217478905413s3klhui2yek8qn7zonmvdvtmjbofze3i3rgalqtiwywaaeorra4ury3ydsrsa6mgojohpp1xfiudzfjkhdwxzvf0rqjgeshfesd.jpg" id="195" name="Google Shape;195;p13"/>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pic>
        <p:nvPicPr>
          <p:cNvPr descr="PHOTO-2025-06-20-15-01-58.jpg" id="196" name="Google Shape;196;p13"/>
          <p:cNvPicPr preferRelativeResize="0"/>
          <p:nvPr/>
        </p:nvPicPr>
        <p:blipFill rotWithShape="1">
          <a:blip r:embed="rId4">
            <a:alphaModFix/>
          </a:blip>
          <a:srcRect b="0" l="0" r="0" t="0"/>
          <a:stretch/>
        </p:blipFill>
        <p:spPr>
          <a:xfrm>
            <a:off x="514350" y="7726362"/>
            <a:ext cx="11715750" cy="5094287"/>
          </a:xfrm>
          <a:prstGeom prst="rect">
            <a:avLst/>
          </a:prstGeom>
          <a:noFill/>
          <a:ln>
            <a:noFill/>
          </a:ln>
        </p:spPr>
      </p:pic>
      <p:pic>
        <p:nvPicPr>
          <p:cNvPr descr="PHOTO-2025-06-20-15-02-01.jpg" id="197" name="Google Shape;197;p13"/>
          <p:cNvPicPr preferRelativeResize="0"/>
          <p:nvPr/>
        </p:nvPicPr>
        <p:blipFill rotWithShape="1">
          <a:blip r:embed="rId5">
            <a:alphaModFix/>
          </a:blip>
          <a:srcRect b="0" l="0" r="0" t="0"/>
          <a:stretch/>
        </p:blipFill>
        <p:spPr>
          <a:xfrm>
            <a:off x="12671425" y="6813550"/>
            <a:ext cx="11439525" cy="6394450"/>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txBox="1"/>
          <p:nvPr>
            <p:ph idx="4294967295" type="title"/>
          </p:nvPr>
        </p:nvSpPr>
        <p:spPr>
          <a:xfrm>
            <a:off x="962344" y="552702"/>
            <a:ext cx="21971001" cy="1689101"/>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96969"/>
              </a:buClr>
              <a:buSzPts val="10000"/>
              <a:buFont typeface="Arial"/>
              <a:buNone/>
            </a:pPr>
            <a:r>
              <a:rPr b="0" i="0" lang="en-US" sz="10000" u="none" cap="none" strike="noStrike">
                <a:solidFill>
                  <a:srgbClr val="696969"/>
                </a:solidFill>
                <a:latin typeface="Arial"/>
                <a:ea typeface="Arial"/>
                <a:cs typeface="Arial"/>
                <a:sym typeface="Arial"/>
              </a:rPr>
              <a:t>DATA VISUALISATION</a:t>
            </a:r>
            <a:endParaRPr/>
          </a:p>
        </p:txBody>
      </p:sp>
      <p:sp>
        <p:nvSpPr>
          <p:cNvPr id="203" name="Google Shape;203;p14"/>
          <p:cNvSpPr txBox="1"/>
          <p:nvPr>
            <p:ph idx="1" type="body"/>
          </p:nvPr>
        </p:nvSpPr>
        <p:spPr>
          <a:xfrm>
            <a:off x="1063625" y="2405062"/>
            <a:ext cx="21767800" cy="5462587"/>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3500"/>
              <a:buFont typeface="Times"/>
              <a:buNone/>
            </a:pPr>
            <a:r>
              <a:rPr b="0" i="0" lang="en-US" sz="3500" u="none">
                <a:solidFill>
                  <a:srgbClr val="000000"/>
                </a:solidFill>
                <a:latin typeface="Times"/>
                <a:ea typeface="Times"/>
                <a:cs typeface="Times"/>
                <a:sym typeface="Times"/>
              </a:rPr>
              <a:t>Data visualization means showing data in the form of charts and graphs to make it easier to understand.</a:t>
            </a:r>
            <a:endParaRPr/>
          </a:p>
          <a:p>
            <a:pPr indent="0" lvl="0" marL="0" rtl="0" algn="l">
              <a:lnSpc>
                <a:spcPct val="100000"/>
              </a:lnSpc>
              <a:spcBef>
                <a:spcPts val="1200"/>
              </a:spcBef>
              <a:spcAft>
                <a:spcPts val="0"/>
              </a:spcAft>
              <a:buClr>
                <a:srgbClr val="000000"/>
              </a:buClr>
              <a:buSzPts val="3500"/>
              <a:buFont typeface="Times"/>
              <a:buNone/>
            </a:pPr>
            <a:r>
              <a:rPr b="0" i="0" lang="en-US" sz="3500" u="none">
                <a:solidFill>
                  <a:srgbClr val="000000"/>
                </a:solidFill>
                <a:latin typeface="Times"/>
                <a:ea typeface="Times"/>
                <a:cs typeface="Times"/>
                <a:sym typeface="Times"/>
              </a:rPr>
              <a:t>In this project, we used Python libraries like </a:t>
            </a:r>
            <a:r>
              <a:rPr b="1" i="0" lang="en-US" sz="3500" u="none">
                <a:solidFill>
                  <a:srgbClr val="000000"/>
                </a:solidFill>
                <a:latin typeface="Times"/>
                <a:ea typeface="Times"/>
                <a:cs typeface="Times"/>
                <a:sym typeface="Times"/>
              </a:rPr>
              <a:t>Matplotlib</a:t>
            </a:r>
            <a:r>
              <a:rPr b="0" i="0" lang="en-US" sz="3500" u="none">
                <a:solidFill>
                  <a:srgbClr val="000000"/>
                </a:solidFill>
                <a:latin typeface="Times"/>
                <a:ea typeface="Times"/>
                <a:cs typeface="Times"/>
                <a:sym typeface="Times"/>
              </a:rPr>
              <a:t> and </a:t>
            </a:r>
            <a:r>
              <a:rPr b="1" i="0" lang="en-US" sz="3500" u="none">
                <a:solidFill>
                  <a:srgbClr val="000000"/>
                </a:solidFill>
                <a:latin typeface="Times"/>
                <a:ea typeface="Times"/>
                <a:cs typeface="Times"/>
                <a:sym typeface="Times"/>
              </a:rPr>
              <a:t>Seaborn</a:t>
            </a:r>
            <a:r>
              <a:rPr b="0" i="0" lang="en-US" sz="3500" u="none">
                <a:solidFill>
                  <a:srgbClr val="000000"/>
                </a:solidFill>
                <a:latin typeface="Times"/>
                <a:ea typeface="Times"/>
                <a:cs typeface="Times"/>
                <a:sym typeface="Times"/>
              </a:rPr>
              <a:t> to create:</a:t>
            </a:r>
            <a:endParaRPr/>
          </a:p>
          <a:p>
            <a:pPr indent="-222250" lvl="0" marL="0" rtl="0" algn="l">
              <a:lnSpc>
                <a:spcPct val="100000"/>
              </a:lnSpc>
              <a:spcBef>
                <a:spcPts val="1200"/>
              </a:spcBef>
              <a:spcAft>
                <a:spcPts val="0"/>
              </a:spcAft>
              <a:buClr>
                <a:srgbClr val="000000"/>
              </a:buClr>
              <a:buSzPts val="3500"/>
              <a:buFont typeface="Times"/>
              <a:buChar char="•"/>
            </a:pPr>
            <a:r>
              <a:rPr b="1" i="0" lang="en-US" sz="3500" u="none">
                <a:solidFill>
                  <a:srgbClr val="000000"/>
                </a:solidFill>
                <a:latin typeface="Times"/>
                <a:ea typeface="Times"/>
                <a:cs typeface="Times"/>
                <a:sym typeface="Times"/>
              </a:rPr>
              <a:t>Bar charts</a:t>
            </a:r>
            <a:r>
              <a:rPr b="0" i="0" lang="en-US" sz="3500" u="none">
                <a:solidFill>
                  <a:srgbClr val="000000"/>
                </a:solidFill>
                <a:latin typeface="Times"/>
                <a:ea typeface="Times"/>
                <a:cs typeface="Times"/>
                <a:sym typeface="Times"/>
              </a:rPr>
              <a:t> to show number of orders by payment method or product</a:t>
            </a:r>
            <a:endParaRPr/>
          </a:p>
          <a:p>
            <a:pPr indent="-222250" lvl="0" marL="0" rtl="0" algn="l">
              <a:lnSpc>
                <a:spcPct val="100000"/>
              </a:lnSpc>
              <a:spcBef>
                <a:spcPts val="1200"/>
              </a:spcBef>
              <a:spcAft>
                <a:spcPts val="0"/>
              </a:spcAft>
              <a:buClr>
                <a:srgbClr val="000000"/>
              </a:buClr>
              <a:buSzPts val="3500"/>
              <a:buFont typeface="Times"/>
              <a:buChar char="•"/>
            </a:pPr>
            <a:r>
              <a:rPr b="1" i="0" lang="en-US" sz="3500" u="none">
                <a:solidFill>
                  <a:srgbClr val="000000"/>
                </a:solidFill>
                <a:latin typeface="Times"/>
                <a:ea typeface="Times"/>
                <a:cs typeface="Times"/>
                <a:sym typeface="Times"/>
              </a:rPr>
              <a:t>Pie charts</a:t>
            </a:r>
            <a:r>
              <a:rPr b="0" i="0" lang="en-US" sz="3500" u="none">
                <a:solidFill>
                  <a:srgbClr val="000000"/>
                </a:solidFill>
                <a:latin typeface="Times"/>
                <a:ea typeface="Times"/>
                <a:cs typeface="Times"/>
                <a:sym typeface="Times"/>
              </a:rPr>
              <a:t> to display order status percentages</a:t>
            </a:r>
            <a:endParaRPr/>
          </a:p>
          <a:p>
            <a:pPr indent="-222250" lvl="0" marL="0" rtl="0" algn="l">
              <a:lnSpc>
                <a:spcPct val="100000"/>
              </a:lnSpc>
              <a:spcBef>
                <a:spcPts val="1200"/>
              </a:spcBef>
              <a:spcAft>
                <a:spcPts val="0"/>
              </a:spcAft>
              <a:buClr>
                <a:srgbClr val="000000"/>
              </a:buClr>
              <a:buSzPts val="3500"/>
              <a:buFont typeface="Times"/>
              <a:buChar char="•"/>
            </a:pPr>
            <a:r>
              <a:rPr b="1" i="0" lang="en-US" sz="3500" u="none">
                <a:solidFill>
                  <a:srgbClr val="000000"/>
                </a:solidFill>
                <a:latin typeface="Times"/>
                <a:ea typeface="Times"/>
                <a:cs typeface="Times"/>
                <a:sym typeface="Times"/>
              </a:rPr>
              <a:t>Line graphs</a:t>
            </a:r>
            <a:r>
              <a:rPr b="0" i="0" lang="en-US" sz="3500" u="none">
                <a:solidFill>
                  <a:srgbClr val="000000"/>
                </a:solidFill>
                <a:latin typeface="Times"/>
                <a:ea typeface="Times"/>
                <a:cs typeface="Times"/>
                <a:sym typeface="Times"/>
              </a:rPr>
              <a:t> to track orders over time</a:t>
            </a:r>
            <a:endParaRPr/>
          </a:p>
          <a:p>
            <a:pPr indent="-222250" lvl="0" marL="0" rtl="0" algn="l">
              <a:lnSpc>
                <a:spcPct val="100000"/>
              </a:lnSpc>
              <a:spcBef>
                <a:spcPts val="1200"/>
              </a:spcBef>
              <a:spcAft>
                <a:spcPts val="0"/>
              </a:spcAft>
              <a:buClr>
                <a:srgbClr val="000000"/>
              </a:buClr>
              <a:buSzPts val="3500"/>
              <a:buFont typeface="Times"/>
              <a:buChar char="•"/>
            </a:pPr>
            <a:r>
              <a:rPr b="1" i="0" lang="en-US" sz="3500" u="none">
                <a:solidFill>
                  <a:srgbClr val="000000"/>
                </a:solidFill>
                <a:latin typeface="Times"/>
                <a:ea typeface="Times"/>
                <a:cs typeface="Times"/>
                <a:sym typeface="Times"/>
              </a:rPr>
              <a:t>Heatmaps</a:t>
            </a:r>
            <a:r>
              <a:rPr b="0" i="0" lang="en-US" sz="3500" u="none">
                <a:solidFill>
                  <a:srgbClr val="000000"/>
                </a:solidFill>
                <a:latin typeface="Times"/>
                <a:ea typeface="Times"/>
                <a:cs typeface="Times"/>
                <a:sym typeface="Times"/>
              </a:rPr>
              <a:t> to find patterns in delivery areas or time slots</a:t>
            </a:r>
            <a:endParaRPr/>
          </a:p>
          <a:p>
            <a:pPr indent="0" lvl="0" marL="0" rtl="0" algn="l">
              <a:lnSpc>
                <a:spcPct val="100000"/>
              </a:lnSpc>
              <a:spcBef>
                <a:spcPts val="0"/>
              </a:spcBef>
              <a:spcAft>
                <a:spcPts val="0"/>
              </a:spcAft>
              <a:buClr>
                <a:srgbClr val="535860"/>
              </a:buClr>
              <a:buSzPts val="3500"/>
              <a:buFont typeface="Arial"/>
              <a:buNone/>
            </a:pPr>
            <a:r>
              <a:t/>
            </a:r>
            <a:endParaRPr b="0" i="0" sz="3500" u="none">
              <a:solidFill>
                <a:srgbClr val="000000"/>
              </a:solidFill>
              <a:latin typeface="Times"/>
              <a:ea typeface="Times"/>
              <a:cs typeface="Times"/>
              <a:sym typeface="Times"/>
            </a:endParaRPr>
          </a:p>
        </p:txBody>
      </p:sp>
      <p:pic>
        <p:nvPicPr>
          <p:cNvPr descr="6217478905413s3klhui2yek8qn7zonmvdvtmjbofze3i3rgalqtiwywaaeorra4ury3ydsrsa6mgojohpp1xfiudzfjkhdwxzvf0rqjgeshfesd.jpg" id="204" name="Google Shape;204;p14"/>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pic>
        <p:nvPicPr>
          <p:cNvPr descr="download-2.png" id="205" name="Google Shape;205;p14"/>
          <p:cNvPicPr preferRelativeResize="0"/>
          <p:nvPr/>
        </p:nvPicPr>
        <p:blipFill rotWithShape="1">
          <a:blip r:embed="rId4">
            <a:alphaModFix/>
          </a:blip>
          <a:srcRect b="0" l="0" r="0" t="0"/>
          <a:stretch/>
        </p:blipFill>
        <p:spPr>
          <a:xfrm>
            <a:off x="14631987" y="3937000"/>
            <a:ext cx="8283575" cy="9350375"/>
          </a:xfrm>
          <a:prstGeom prst="rect">
            <a:avLst/>
          </a:prstGeom>
          <a:noFill/>
          <a:ln>
            <a:noFill/>
          </a:ln>
        </p:spPr>
      </p:pic>
      <p:pic>
        <p:nvPicPr>
          <p:cNvPr descr="Screenshot 2025-06-21 at 12.11.55 PM.png" id="206" name="Google Shape;206;p14"/>
          <p:cNvPicPr preferRelativeResize="0"/>
          <p:nvPr/>
        </p:nvPicPr>
        <p:blipFill rotWithShape="1">
          <a:blip r:embed="rId5">
            <a:alphaModFix/>
          </a:blip>
          <a:srcRect b="0" l="0" r="0" t="0"/>
          <a:stretch/>
        </p:blipFill>
        <p:spPr>
          <a:xfrm>
            <a:off x="152400" y="7521575"/>
            <a:ext cx="14155737" cy="262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idx="4294967295" type="title"/>
          </p:nvPr>
        </p:nvSpPr>
        <p:spPr>
          <a:xfrm>
            <a:off x="1206497" y="-859184"/>
            <a:ext cx="21971006" cy="4648203"/>
          </a:xfrm>
          <a:prstGeom prst="rect">
            <a:avLst/>
          </a:prstGeom>
          <a:noFill/>
          <a:ln>
            <a:noFill/>
          </a:ln>
        </p:spPr>
        <p:txBody>
          <a:bodyPr anchorCtr="0" anchor="ctr" bIns="50800" lIns="50800" spcFirstLastPara="1" rIns="50800" wrap="square" tIns="50800">
            <a:normAutofit/>
          </a:bodyPr>
          <a:lstStyle/>
          <a:p>
            <a:pPr indent="0" lvl="0" marL="0" marR="0" rtl="0" algn="l">
              <a:lnSpc>
                <a:spcPct val="90000"/>
              </a:lnSpc>
              <a:spcBef>
                <a:spcPts val="0"/>
              </a:spcBef>
              <a:spcAft>
                <a:spcPts val="0"/>
              </a:spcAft>
              <a:buClr>
                <a:srgbClr val="656565"/>
              </a:buClr>
              <a:buSzPts val="12000"/>
              <a:buFont typeface="Arial"/>
              <a:buNone/>
            </a:pPr>
            <a:r>
              <a:rPr b="0" i="0" lang="en-US" sz="12000" u="none" cap="none" strike="noStrike">
                <a:solidFill>
                  <a:srgbClr val="656565"/>
                </a:solidFill>
                <a:latin typeface="Arial"/>
                <a:ea typeface="Arial"/>
                <a:cs typeface="Arial"/>
                <a:sym typeface="Arial"/>
              </a:rPr>
              <a:t>DATA VISUALIZATION</a:t>
            </a:r>
            <a:endParaRPr/>
          </a:p>
        </p:txBody>
      </p:sp>
      <p:pic>
        <p:nvPicPr>
          <p:cNvPr descr="PHOTO-2025-06-17-13-13-55.jpg" id="212" name="Google Shape;212;p15"/>
          <p:cNvPicPr preferRelativeResize="0"/>
          <p:nvPr/>
        </p:nvPicPr>
        <p:blipFill rotWithShape="1">
          <a:blip r:embed="rId3">
            <a:alphaModFix/>
          </a:blip>
          <a:srcRect b="0" l="0" r="0" t="0"/>
          <a:stretch/>
        </p:blipFill>
        <p:spPr>
          <a:xfrm>
            <a:off x="14701837" y="2246312"/>
            <a:ext cx="7843837" cy="4933950"/>
          </a:xfrm>
          <a:prstGeom prst="rect">
            <a:avLst/>
          </a:prstGeom>
          <a:noFill/>
          <a:ln>
            <a:noFill/>
          </a:ln>
        </p:spPr>
      </p:pic>
      <p:pic>
        <p:nvPicPr>
          <p:cNvPr descr="PHOTO-2025-06-17-13-13-54.jpg" id="213" name="Google Shape;213;p15"/>
          <p:cNvPicPr preferRelativeResize="0"/>
          <p:nvPr/>
        </p:nvPicPr>
        <p:blipFill rotWithShape="1">
          <a:blip r:embed="rId4">
            <a:alphaModFix/>
          </a:blip>
          <a:srcRect b="0" l="0" r="0" t="0"/>
          <a:stretch/>
        </p:blipFill>
        <p:spPr>
          <a:xfrm>
            <a:off x="1577975" y="2479675"/>
            <a:ext cx="8232775" cy="5864225"/>
          </a:xfrm>
          <a:prstGeom prst="rect">
            <a:avLst/>
          </a:prstGeom>
          <a:noFill/>
          <a:ln>
            <a:noFill/>
          </a:ln>
        </p:spPr>
      </p:pic>
      <p:pic>
        <p:nvPicPr>
          <p:cNvPr descr="PHOTO-2025-06-17-13-13-53.jpg" id="214" name="Google Shape;214;p15"/>
          <p:cNvPicPr preferRelativeResize="0"/>
          <p:nvPr/>
        </p:nvPicPr>
        <p:blipFill rotWithShape="1">
          <a:blip r:embed="rId5">
            <a:alphaModFix/>
          </a:blip>
          <a:srcRect b="0" l="0" r="0" t="0"/>
          <a:stretch/>
        </p:blipFill>
        <p:spPr>
          <a:xfrm>
            <a:off x="1771650" y="8975725"/>
            <a:ext cx="7843837" cy="4468812"/>
          </a:xfrm>
          <a:prstGeom prst="rect">
            <a:avLst/>
          </a:prstGeom>
          <a:noFill/>
          <a:ln>
            <a:noFill/>
          </a:ln>
        </p:spPr>
      </p:pic>
      <p:pic>
        <p:nvPicPr>
          <p:cNvPr descr="6217478905413s3klhui2yek8qn7zonmvdvtmjbofze3i3rgalqtiwywaaeorra4ury3ydsrsa6mgojohpp1xfiudzfjkhdwxzvf0rqjgeshfesd.jpg" id="215" name="Google Shape;215;p15"/>
          <p:cNvPicPr preferRelativeResize="0"/>
          <p:nvPr/>
        </p:nvPicPr>
        <p:blipFill rotWithShape="1">
          <a:blip r:embed="rId6">
            <a:alphaModFix/>
          </a:blip>
          <a:srcRect b="0" l="0" r="0" t="0"/>
          <a:stretch/>
        </p:blipFill>
        <p:spPr>
          <a:xfrm>
            <a:off x="22798087" y="19050"/>
            <a:ext cx="1608137" cy="1609725"/>
          </a:xfrm>
          <a:prstGeom prst="rect">
            <a:avLst/>
          </a:prstGeom>
          <a:noFill/>
          <a:ln>
            <a:noFill/>
          </a:ln>
        </p:spPr>
      </p:pic>
      <p:pic>
        <p:nvPicPr>
          <p:cNvPr descr="download-1.png" id="216" name="Google Shape;216;p15"/>
          <p:cNvPicPr preferRelativeResize="0"/>
          <p:nvPr/>
        </p:nvPicPr>
        <p:blipFill rotWithShape="1">
          <a:blip r:embed="rId7">
            <a:alphaModFix/>
          </a:blip>
          <a:srcRect b="0" l="0" r="0" t="0"/>
          <a:stretch/>
        </p:blipFill>
        <p:spPr>
          <a:xfrm>
            <a:off x="15428912" y="7426325"/>
            <a:ext cx="6389687" cy="63896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855662" y="661987"/>
            <a:ext cx="21971000" cy="1689100"/>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53575E"/>
              </a:buClr>
              <a:buSzPts val="10200"/>
              <a:buFont typeface="Arial"/>
              <a:buNone/>
            </a:pPr>
            <a:r>
              <a:rPr b="0" i="0" lang="en-US" sz="10200" u="none">
                <a:solidFill>
                  <a:srgbClr val="53575E"/>
                </a:solidFill>
                <a:latin typeface="Arial"/>
                <a:ea typeface="Arial"/>
                <a:cs typeface="Arial"/>
                <a:sym typeface="Arial"/>
              </a:rPr>
              <a:t>DATA VISUALIZATION </a:t>
            </a:r>
            <a:endParaRPr/>
          </a:p>
        </p:txBody>
      </p:sp>
      <p:pic>
        <p:nvPicPr>
          <p:cNvPr descr="download.png" id="222" name="Google Shape;222;p16"/>
          <p:cNvPicPr preferRelativeResize="0"/>
          <p:nvPr/>
        </p:nvPicPr>
        <p:blipFill rotWithShape="1">
          <a:blip r:embed="rId3">
            <a:alphaModFix/>
          </a:blip>
          <a:srcRect b="0" l="0" r="0" t="0"/>
          <a:stretch/>
        </p:blipFill>
        <p:spPr>
          <a:xfrm>
            <a:off x="4235450" y="2765425"/>
            <a:ext cx="12319000" cy="1012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D5D5D"/>
              </a:buClr>
              <a:buSzPts val="9000"/>
              <a:buFont typeface="Arial"/>
              <a:buNone/>
            </a:pPr>
            <a:r>
              <a:rPr b="0" i="0" lang="en-US" sz="9000" u="none" cap="none" strike="noStrike">
                <a:solidFill>
                  <a:srgbClr val="5D5D5D"/>
                </a:solidFill>
                <a:latin typeface="Arial"/>
                <a:ea typeface="Arial"/>
                <a:cs typeface="Arial"/>
                <a:sym typeface="Arial"/>
              </a:rPr>
              <a:t>DATA ANALYSIS LIBRARIES AND USES</a:t>
            </a:r>
            <a:endParaRPr/>
          </a:p>
        </p:txBody>
      </p:sp>
      <p:sp>
        <p:nvSpPr>
          <p:cNvPr id="228" name="Google Shape;228;p17"/>
          <p:cNvSpPr txBox="1"/>
          <p:nvPr>
            <p:ph idx="1" type="body"/>
          </p:nvPr>
        </p:nvSpPr>
        <p:spPr>
          <a:xfrm>
            <a:off x="1206500" y="2730500"/>
            <a:ext cx="21971000" cy="10769600"/>
          </a:xfrm>
          <a:prstGeom prst="rect">
            <a:avLst/>
          </a:prstGeom>
          <a:noFill/>
          <a:ln>
            <a:noFill/>
          </a:ln>
        </p:spPr>
        <p:txBody>
          <a:bodyPr anchorCtr="0" anchor="t" bIns="50800" lIns="50800" spcFirstLastPara="1" rIns="50800" wrap="square" tIns="50800">
            <a:normAutofit/>
          </a:bodyPr>
          <a:lstStyle/>
          <a:p>
            <a:pPr indent="-614362" lvl="0" marL="614362" rtl="0" algn="l">
              <a:lnSpc>
                <a:spcPct val="100000"/>
              </a:lnSpc>
              <a:spcBef>
                <a:spcPts val="0"/>
              </a:spcBef>
              <a:spcAft>
                <a:spcPts val="0"/>
              </a:spcAft>
              <a:buClr>
                <a:srgbClr val="535860"/>
              </a:buClr>
              <a:buSzPts val="5000"/>
              <a:buFont typeface="Arial Black"/>
              <a:buChar char="•"/>
            </a:pPr>
            <a:r>
              <a:rPr b="0" i="0" lang="en-US" sz="5000" u="none">
                <a:solidFill>
                  <a:srgbClr val="535860"/>
                </a:solidFill>
                <a:latin typeface="Arial Black"/>
                <a:ea typeface="Arial Black"/>
                <a:cs typeface="Arial Black"/>
                <a:sym typeface="Arial Black"/>
              </a:rPr>
              <a:t>PANDAS : </a:t>
            </a:r>
            <a:r>
              <a:rPr b="0" i="0" lang="en-US" sz="4900" u="none">
                <a:solidFill>
                  <a:srgbClr val="000000"/>
                </a:solidFill>
                <a:latin typeface="Palatino"/>
                <a:ea typeface="Palatino"/>
                <a:cs typeface="Palatino"/>
                <a:sym typeface="Palatino"/>
              </a:rPr>
              <a:t>It is used in data manipulation and analysis. It can load and clean datasets </a:t>
            </a:r>
            <a:br>
              <a:rPr b="0" i="0" lang="en-US" sz="4900" u="none">
                <a:solidFill>
                  <a:srgbClr val="000000"/>
                </a:solidFill>
                <a:latin typeface="Palatino"/>
                <a:ea typeface="Palatino"/>
                <a:cs typeface="Palatino"/>
                <a:sym typeface="Palatino"/>
              </a:rPr>
            </a:br>
            <a:r>
              <a:rPr b="0" i="0" lang="en-US" sz="4900" u="none">
                <a:solidFill>
                  <a:srgbClr val="000000"/>
                </a:solidFill>
                <a:latin typeface="Palatino"/>
                <a:ea typeface="Palatino"/>
                <a:cs typeface="Palatino"/>
                <a:sym typeface="Palatino"/>
              </a:rPr>
              <a:t>Eg: CSV files</a:t>
            </a:r>
            <a:br>
              <a:rPr b="0" i="0" lang="en-US" sz="4900" u="none">
                <a:solidFill>
                  <a:srgbClr val="000000"/>
                </a:solidFill>
                <a:latin typeface="Palatino"/>
                <a:ea typeface="Palatino"/>
                <a:cs typeface="Palatino"/>
                <a:sym typeface="Palatino"/>
              </a:rPr>
            </a:br>
            <a:r>
              <a:rPr b="0" i="0" lang="en-US" sz="4900" u="none">
                <a:solidFill>
                  <a:srgbClr val="000000"/>
                </a:solidFill>
                <a:latin typeface="Palatino"/>
                <a:ea typeface="Palatino"/>
                <a:cs typeface="Palatino"/>
                <a:sym typeface="Palatino"/>
              </a:rPr>
              <a:t>It performs filtering, grouping, merging and summarization. It handles missing data, create new columns, and manipulate date/time formats.</a:t>
            </a:r>
            <a:endParaRPr/>
          </a:p>
          <a:p>
            <a:pPr indent="-614362" lvl="0" marL="614362" rtl="0" algn="l">
              <a:lnSpc>
                <a:spcPct val="100000"/>
              </a:lnSpc>
              <a:spcBef>
                <a:spcPts val="3800"/>
              </a:spcBef>
              <a:spcAft>
                <a:spcPts val="0"/>
              </a:spcAft>
              <a:buClr>
                <a:srgbClr val="535860"/>
              </a:buClr>
              <a:buSzPts val="5000"/>
              <a:buFont typeface="Arial Black"/>
              <a:buChar char="•"/>
            </a:pPr>
            <a:r>
              <a:rPr b="0" i="0" lang="en-US" sz="5000" u="none">
                <a:solidFill>
                  <a:srgbClr val="535860"/>
                </a:solidFill>
                <a:latin typeface="Arial Black"/>
                <a:ea typeface="Arial Black"/>
                <a:cs typeface="Arial Black"/>
                <a:sym typeface="Arial Black"/>
              </a:rPr>
              <a:t>Usage</a:t>
            </a:r>
            <a:r>
              <a:rPr b="0" i="0" lang="en-US" sz="4900" u="none">
                <a:solidFill>
                  <a:srgbClr val="535860"/>
                </a:solidFill>
                <a:latin typeface="Palatino"/>
                <a:ea typeface="Palatino"/>
                <a:cs typeface="Palatino"/>
                <a:sym typeface="Palatino"/>
              </a:rPr>
              <a:t> </a:t>
            </a:r>
            <a:r>
              <a:rPr b="0" i="0" lang="en-US" sz="5000" u="none">
                <a:solidFill>
                  <a:srgbClr val="535860"/>
                </a:solidFill>
                <a:latin typeface="Arial Black"/>
                <a:ea typeface="Arial Black"/>
                <a:cs typeface="Arial Black"/>
                <a:sym typeface="Arial Black"/>
              </a:rPr>
              <a:t>in project :</a:t>
            </a:r>
            <a:r>
              <a:rPr b="0" i="0" lang="en-US" sz="4900" u="none">
                <a:solidFill>
                  <a:srgbClr val="535860"/>
                </a:solidFill>
                <a:latin typeface="Palatino"/>
                <a:ea typeface="Palatino"/>
                <a:cs typeface="Palatino"/>
                <a:sym typeface="Palatino"/>
              </a:rPr>
              <a:t> </a:t>
            </a:r>
            <a:r>
              <a:rPr b="0" i="0" lang="en-US" sz="4900" u="none">
                <a:solidFill>
                  <a:srgbClr val="000000"/>
                </a:solidFill>
                <a:latin typeface="Palatino"/>
                <a:ea typeface="Palatino"/>
                <a:cs typeface="Palatino"/>
                <a:sym typeface="Palatino"/>
              </a:rPr>
              <a:t>Analyze total orders by city, filter out delayed deliveries, or group orders by payment method.</a:t>
            </a:r>
            <a:endParaRPr/>
          </a:p>
          <a:p>
            <a:pPr indent="-614362" lvl="0" marL="614362" rtl="0" algn="l">
              <a:lnSpc>
                <a:spcPct val="100000"/>
              </a:lnSpc>
              <a:spcBef>
                <a:spcPts val="3800"/>
              </a:spcBef>
              <a:spcAft>
                <a:spcPts val="0"/>
              </a:spcAft>
              <a:buClr>
                <a:srgbClr val="535860"/>
              </a:buClr>
              <a:buSzPts val="5000"/>
              <a:buFont typeface="Arial Black"/>
              <a:buChar char="•"/>
            </a:pPr>
            <a:r>
              <a:rPr b="0" i="0" lang="en-US" sz="5000" u="none">
                <a:solidFill>
                  <a:srgbClr val="535860"/>
                </a:solidFill>
                <a:latin typeface="Arial Black"/>
                <a:ea typeface="Arial Black"/>
                <a:cs typeface="Arial Black"/>
                <a:sym typeface="Arial Black"/>
              </a:rPr>
              <a:t>Numpy :</a:t>
            </a:r>
            <a:r>
              <a:rPr b="0" i="0" lang="en-US" sz="4900" u="none">
                <a:solidFill>
                  <a:srgbClr val="535860"/>
                </a:solidFill>
                <a:latin typeface="Palatino"/>
                <a:ea typeface="Palatino"/>
                <a:cs typeface="Palatino"/>
                <a:sym typeface="Palatino"/>
              </a:rPr>
              <a:t> </a:t>
            </a:r>
            <a:r>
              <a:rPr b="0" i="0" lang="en-US" sz="3200" u="none">
                <a:solidFill>
                  <a:srgbClr val="000000"/>
                </a:solidFill>
                <a:latin typeface="Arial"/>
                <a:ea typeface="Arial"/>
                <a:cs typeface="Arial"/>
                <a:sym typeface="Arial"/>
              </a:rPr>
              <a:t>It is called Numerical python used for numerical operations on arrays and matrices. It include statistical unctions : mean( ), median( ),std( ). It  is the foundation for other libraries like </a:t>
            </a:r>
            <a:r>
              <a:rPr b="1" i="0" lang="en-US" sz="3200" u="none">
                <a:solidFill>
                  <a:srgbClr val="000000"/>
                </a:solidFill>
                <a:latin typeface="Arial Rounded"/>
                <a:ea typeface="Arial Rounded"/>
                <a:cs typeface="Arial Rounded"/>
                <a:sym typeface="Arial Rounded"/>
              </a:rPr>
              <a:t>Pandas</a:t>
            </a:r>
            <a:r>
              <a:rPr b="0" i="0" lang="en-US" sz="3200" u="none">
                <a:solidFill>
                  <a:srgbClr val="000000"/>
                </a:solidFill>
                <a:latin typeface="Arial"/>
                <a:ea typeface="Arial"/>
                <a:cs typeface="Arial"/>
                <a:sym typeface="Arial"/>
              </a:rPr>
              <a:t> and </a:t>
            </a:r>
            <a:r>
              <a:rPr b="1" i="0" lang="en-US" sz="3200" u="none">
                <a:solidFill>
                  <a:srgbClr val="000000"/>
                </a:solidFill>
                <a:latin typeface="Arial Rounded"/>
                <a:ea typeface="Arial Rounded"/>
                <a:cs typeface="Arial Rounded"/>
                <a:sym typeface="Arial Rounded"/>
              </a:rPr>
              <a:t>Scikit-Learn</a:t>
            </a:r>
            <a:r>
              <a:rPr b="0" i="0" lang="en-US" sz="3200" u="none">
                <a:solidFill>
                  <a:srgbClr val="000000"/>
                </a:solidFill>
                <a:latin typeface="Arial"/>
                <a:ea typeface="Arial"/>
                <a:cs typeface="Arial"/>
                <a:sym typeface="Arial"/>
              </a:rPr>
              <a:t>.</a:t>
            </a:r>
            <a:endParaRPr b="1" i="0" sz="3200" u="none">
              <a:solidFill>
                <a:srgbClr val="000000"/>
              </a:solidFill>
              <a:latin typeface="Arial Rounded"/>
              <a:ea typeface="Arial Rounded"/>
              <a:cs typeface="Arial Rounded"/>
              <a:sym typeface="Arial Rounded"/>
            </a:endParaRPr>
          </a:p>
          <a:p>
            <a:pPr indent="-614362" lvl="0" marL="614362" rtl="0" algn="l">
              <a:lnSpc>
                <a:spcPct val="100000"/>
              </a:lnSpc>
              <a:spcBef>
                <a:spcPts val="3800"/>
              </a:spcBef>
              <a:spcAft>
                <a:spcPts val="0"/>
              </a:spcAft>
              <a:buClr>
                <a:srgbClr val="535860"/>
              </a:buClr>
              <a:buSzPts val="5000"/>
              <a:buFont typeface="Arial Black"/>
              <a:buChar char="•"/>
            </a:pPr>
            <a:r>
              <a:rPr b="0" i="0" lang="en-US" sz="5000" u="none">
                <a:solidFill>
                  <a:srgbClr val="535860"/>
                </a:solidFill>
                <a:latin typeface="Arial Black"/>
                <a:ea typeface="Arial Black"/>
                <a:cs typeface="Arial Black"/>
                <a:sym typeface="Arial Black"/>
              </a:rPr>
              <a:t>Usage in project</a:t>
            </a:r>
            <a:r>
              <a:rPr b="0" i="0" lang="en-US" sz="4900" u="none">
                <a:solidFill>
                  <a:srgbClr val="535860"/>
                </a:solidFill>
                <a:latin typeface="Palatino"/>
                <a:ea typeface="Palatino"/>
                <a:cs typeface="Palatino"/>
                <a:sym typeface="Palatino"/>
              </a:rPr>
              <a:t> : </a:t>
            </a:r>
            <a:r>
              <a:rPr b="0" i="0" lang="en-US" sz="3200" u="none">
                <a:solidFill>
                  <a:srgbClr val="000000"/>
                </a:solidFill>
                <a:latin typeface="Arial"/>
                <a:ea typeface="Arial"/>
                <a:cs typeface="Arial"/>
                <a:sym typeface="Arial"/>
              </a:rPr>
              <a:t>It calculates average delivery time, order amount etc.,and Filter fast deliveries and analyze relationships.</a:t>
            </a:r>
            <a:endParaRPr/>
          </a:p>
        </p:txBody>
      </p:sp>
      <p:pic>
        <p:nvPicPr>
          <p:cNvPr descr="6217478905413s3klhui2yek8qn7zonmvdvtmjbofze3i3rgalqtiwywaaeorra4ury3ydsrsa6mgojohpp1xfiudzfjkhdwxzvf0rqjgeshfesd.jpg" id="229" name="Google Shape;229;p17"/>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D5D5D"/>
              </a:buClr>
              <a:buSzPts val="9000"/>
              <a:buFont typeface="Arial"/>
              <a:buNone/>
            </a:pPr>
            <a:r>
              <a:rPr b="0" i="0" lang="en-US" sz="9000" u="none" cap="none" strike="noStrike">
                <a:solidFill>
                  <a:srgbClr val="5D5D5D"/>
                </a:solidFill>
                <a:latin typeface="Arial"/>
                <a:ea typeface="Arial"/>
                <a:cs typeface="Arial"/>
                <a:sym typeface="Arial"/>
              </a:rPr>
              <a:t>DATA ANALYSIS LIBRARIES AND USES</a:t>
            </a:r>
            <a:endParaRPr/>
          </a:p>
        </p:txBody>
      </p:sp>
      <p:sp>
        <p:nvSpPr>
          <p:cNvPr id="235" name="Google Shape;235;p18"/>
          <p:cNvSpPr txBox="1"/>
          <p:nvPr>
            <p:ph idx="1" type="body"/>
          </p:nvPr>
        </p:nvSpPr>
        <p:spPr>
          <a:xfrm>
            <a:off x="1206500" y="2500312"/>
            <a:ext cx="21971000" cy="9244012"/>
          </a:xfrm>
          <a:prstGeom prst="rect">
            <a:avLst/>
          </a:prstGeom>
          <a:noFill/>
          <a:ln>
            <a:noFill/>
          </a:ln>
        </p:spPr>
        <p:txBody>
          <a:bodyPr anchorCtr="0" anchor="t" bIns="50800" lIns="50800" spcFirstLastPara="1" rIns="50800" wrap="square" tIns="50800">
            <a:noAutofit/>
          </a:bodyPr>
          <a:lstStyle/>
          <a:p>
            <a:pPr indent="-658812" lvl="0" marL="658812" rtl="0" algn="l">
              <a:lnSpc>
                <a:spcPct val="100000"/>
              </a:lnSpc>
              <a:spcBef>
                <a:spcPts val="0"/>
              </a:spcBef>
              <a:spcAft>
                <a:spcPts val="0"/>
              </a:spcAft>
              <a:buClr>
                <a:srgbClr val="535860"/>
              </a:buClr>
              <a:buSzPts val="5700"/>
              <a:buFont typeface="Arial Black"/>
              <a:buChar char="•"/>
            </a:pPr>
            <a:r>
              <a:rPr b="0" i="0" lang="en-US" sz="5700" u="none">
                <a:solidFill>
                  <a:srgbClr val="535860"/>
                </a:solidFill>
                <a:latin typeface="Arial Black"/>
                <a:ea typeface="Arial Black"/>
                <a:cs typeface="Arial Black"/>
                <a:sym typeface="Arial Black"/>
              </a:rPr>
              <a:t>Matplotlib : </a:t>
            </a:r>
            <a:r>
              <a:rPr b="0" i="0" lang="en-US" sz="3700" u="none">
                <a:solidFill>
                  <a:srgbClr val="000000"/>
                </a:solidFill>
                <a:latin typeface="Arial"/>
                <a:ea typeface="Arial"/>
                <a:cs typeface="Arial"/>
                <a:sym typeface="Arial"/>
              </a:rPr>
              <a:t>It is used for basic plotting like line plots, bar charts, histograms, piecharts. It customize visualizations ( labels, legends, gridlines, etc.). It save charts for reports or presentations.</a:t>
            </a:r>
            <a:endParaRPr/>
          </a:p>
          <a:p>
            <a:pPr indent="-658812" lvl="0" marL="658812" rtl="0" algn="l">
              <a:lnSpc>
                <a:spcPct val="100000"/>
              </a:lnSpc>
              <a:spcBef>
                <a:spcPts val="4300"/>
              </a:spcBef>
              <a:spcAft>
                <a:spcPts val="0"/>
              </a:spcAft>
              <a:buClr>
                <a:srgbClr val="535860"/>
              </a:buClr>
              <a:buSzPts val="5700"/>
              <a:buFont typeface="Arial Black"/>
              <a:buChar char="•"/>
            </a:pPr>
            <a:r>
              <a:rPr b="0" i="0" lang="en-US" sz="5700" u="none">
                <a:solidFill>
                  <a:srgbClr val="535860"/>
                </a:solidFill>
                <a:latin typeface="Arial Black"/>
                <a:ea typeface="Arial Black"/>
                <a:cs typeface="Arial Black"/>
                <a:sym typeface="Arial Black"/>
              </a:rPr>
              <a:t>Usage in project : </a:t>
            </a:r>
            <a:r>
              <a:rPr b="0" i="0" lang="en-US" sz="3700" u="none">
                <a:solidFill>
                  <a:srgbClr val="000000"/>
                </a:solidFill>
                <a:latin typeface="Arial"/>
                <a:ea typeface="Arial"/>
                <a:cs typeface="Arial"/>
                <a:sym typeface="Arial"/>
              </a:rPr>
              <a:t>It visualize number of orders per city or per day. It plot delivery success vs delays. Shows order trends over time using line charts or histograms.</a:t>
            </a:r>
            <a:endParaRPr/>
          </a:p>
          <a:p>
            <a:pPr indent="-658812" lvl="0" marL="658812" rtl="0" algn="l">
              <a:lnSpc>
                <a:spcPct val="100000"/>
              </a:lnSpc>
              <a:spcBef>
                <a:spcPts val="4300"/>
              </a:spcBef>
              <a:spcAft>
                <a:spcPts val="0"/>
              </a:spcAft>
              <a:buClr>
                <a:srgbClr val="535860"/>
              </a:buClr>
              <a:buSzPts val="5700"/>
              <a:buFont typeface="Arial Black"/>
              <a:buChar char="•"/>
            </a:pPr>
            <a:r>
              <a:rPr b="0" i="0" lang="en-US" sz="5700" u="none">
                <a:solidFill>
                  <a:srgbClr val="535860"/>
                </a:solidFill>
                <a:latin typeface="Arial Black"/>
                <a:ea typeface="Arial Black"/>
                <a:cs typeface="Arial Black"/>
                <a:sym typeface="Arial Black"/>
              </a:rPr>
              <a:t>Seaborn :</a:t>
            </a:r>
            <a:r>
              <a:rPr b="0" i="0" lang="en-US" sz="5700" u="none">
                <a:solidFill>
                  <a:srgbClr val="000000"/>
                </a:solidFill>
                <a:latin typeface="Arial Black"/>
                <a:ea typeface="Arial Black"/>
                <a:cs typeface="Arial Black"/>
                <a:sym typeface="Arial Black"/>
              </a:rPr>
              <a:t> </a:t>
            </a:r>
            <a:r>
              <a:rPr b="0" i="0" lang="en-US" sz="3700" u="none">
                <a:solidFill>
                  <a:srgbClr val="000000"/>
                </a:solidFill>
                <a:latin typeface="Arial"/>
                <a:ea typeface="Arial"/>
                <a:cs typeface="Arial"/>
                <a:sym typeface="Arial"/>
              </a:rPr>
              <a:t>Built on Matplotlib with prettier, more statistical plots. Great for distributions, category comparisons, and correlation analysis. Supports heat maps, box plots, violin plots and pair plots.</a:t>
            </a:r>
            <a:endParaRPr/>
          </a:p>
          <a:p>
            <a:pPr indent="-658812" lvl="0" marL="658812" rtl="0" algn="l">
              <a:lnSpc>
                <a:spcPct val="100000"/>
              </a:lnSpc>
              <a:spcBef>
                <a:spcPts val="4300"/>
              </a:spcBef>
              <a:spcAft>
                <a:spcPts val="0"/>
              </a:spcAft>
              <a:buClr>
                <a:srgbClr val="535860"/>
              </a:buClr>
              <a:buSzPts val="5700"/>
              <a:buFont typeface="Arial Black"/>
              <a:buChar char="•"/>
            </a:pPr>
            <a:r>
              <a:rPr b="0" i="0" lang="en-US" sz="5700" u="none">
                <a:solidFill>
                  <a:srgbClr val="535860"/>
                </a:solidFill>
                <a:latin typeface="Arial Black"/>
                <a:ea typeface="Arial Black"/>
                <a:cs typeface="Arial Black"/>
                <a:sym typeface="Arial Black"/>
              </a:rPr>
              <a:t>Usage in project : </a:t>
            </a:r>
            <a:r>
              <a:rPr b="0" i="0" lang="en-US" sz="3700" u="none">
                <a:solidFill>
                  <a:srgbClr val="000000"/>
                </a:solidFill>
                <a:latin typeface="Arial"/>
                <a:ea typeface="Arial"/>
                <a:cs typeface="Arial"/>
                <a:sym typeface="Arial"/>
              </a:rPr>
              <a:t>Create heatmaps for delivery patterns across regions and use box plots to compare order values or delivery times by payment method.</a:t>
            </a:r>
            <a:endParaRPr/>
          </a:p>
        </p:txBody>
      </p:sp>
      <p:pic>
        <p:nvPicPr>
          <p:cNvPr descr="6217478905413s3klhui2yek8qn7zonmvdvtmjbofze3i3rgalqtiwywaaeorra4ury3ydsrsa6mgojohpp1xfiudzfjkhdwxzvf0rqjgeshfesd.jpg" id="236" name="Google Shape;236;p18"/>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F5F5F"/>
              </a:buClr>
              <a:buSzPts val="10000"/>
              <a:buFont typeface="Arial"/>
              <a:buNone/>
            </a:pPr>
            <a:r>
              <a:rPr b="0" i="0" lang="en-US" sz="10000" u="none" cap="none" strike="noStrike">
                <a:solidFill>
                  <a:srgbClr val="5F5F5F"/>
                </a:solidFill>
                <a:latin typeface="Arial"/>
                <a:ea typeface="Arial"/>
                <a:cs typeface="Arial"/>
                <a:sym typeface="Arial"/>
              </a:rPr>
              <a:t>REFERNCES</a:t>
            </a:r>
            <a:endParaRPr/>
          </a:p>
        </p:txBody>
      </p:sp>
      <p:sp>
        <p:nvSpPr>
          <p:cNvPr id="242" name="Google Shape;242;p19"/>
          <p:cNvSpPr txBox="1"/>
          <p:nvPr>
            <p:ph idx="1" type="body"/>
          </p:nvPr>
        </p:nvSpPr>
        <p:spPr>
          <a:xfrm>
            <a:off x="1206500" y="2752725"/>
            <a:ext cx="21971000" cy="9752012"/>
          </a:xfrm>
          <a:prstGeom prst="rect">
            <a:avLst/>
          </a:prstGeom>
          <a:noFill/>
          <a:ln>
            <a:noFill/>
          </a:ln>
        </p:spPr>
        <p:txBody>
          <a:bodyPr anchorCtr="0" anchor="t" bIns="50800" lIns="50800" spcFirstLastPara="1" rIns="50800" wrap="square" tIns="50800">
            <a:noAutofit/>
          </a:bodyPr>
          <a:lstStyle/>
          <a:p>
            <a:pPr indent="-317500" lvl="0" marL="457200" rtl="0" algn="l">
              <a:lnSpc>
                <a:spcPct val="100000"/>
              </a:lnSpc>
              <a:spcBef>
                <a:spcPts val="0"/>
              </a:spcBef>
              <a:spcAft>
                <a:spcPts val="0"/>
              </a:spcAft>
              <a:buClr>
                <a:srgbClr val="000000"/>
              </a:buClr>
              <a:buSzPts val="4100"/>
              <a:buFont typeface="Times"/>
              <a:buAutoNum type="arabicPeriod"/>
            </a:pPr>
            <a:r>
              <a:rPr b="1" i="0" lang="en-US" sz="4100" u="none">
                <a:solidFill>
                  <a:srgbClr val="000000"/>
                </a:solidFill>
                <a:latin typeface="Times"/>
                <a:ea typeface="Times"/>
                <a:cs typeface="Times"/>
                <a:sym typeface="Times"/>
              </a:rPr>
              <a:t>Blinkit Official Website – Company Overview and Services</a:t>
            </a:r>
            <a:br>
              <a:rPr b="0" i="0" lang="en-US" sz="4100" u="none">
                <a:solidFill>
                  <a:srgbClr val="000000"/>
                </a:solidFill>
                <a:latin typeface="Times"/>
                <a:ea typeface="Times"/>
                <a:cs typeface="Times"/>
                <a:sym typeface="Times"/>
              </a:rPr>
            </a:br>
            <a:r>
              <a:rPr b="0" i="0" lang="en-US" sz="4100" u="sng">
                <a:solidFill>
                  <a:srgbClr val="0000EE"/>
                </a:solidFill>
                <a:hlinkClick r:id="rId3">
                  <a:extLst>
                    <a:ext uri="{A12FA001-AC4F-418D-AE19-62706E023703}">
                      <ahyp:hlinkClr val="tx"/>
                    </a:ext>
                  </a:extLst>
                </a:hlinkClick>
              </a:rPr>
              <a:t>https://blinkit.com</a:t>
            </a:r>
            <a:endParaRPr b="0" i="0" sz="4100" u="none">
              <a:solidFill>
                <a:srgbClr val="000000"/>
              </a:solidFill>
              <a:latin typeface="Times"/>
              <a:ea typeface="Times"/>
              <a:cs typeface="Times"/>
              <a:sym typeface="Times"/>
            </a:endParaRPr>
          </a:p>
          <a:p>
            <a:pPr indent="-317500" lvl="0" marL="457200" rtl="0" algn="l">
              <a:lnSpc>
                <a:spcPct val="100000"/>
              </a:lnSpc>
              <a:spcBef>
                <a:spcPts val="1200"/>
              </a:spcBef>
              <a:spcAft>
                <a:spcPts val="0"/>
              </a:spcAft>
              <a:buClr>
                <a:srgbClr val="000000"/>
              </a:buClr>
              <a:buSzPts val="4100"/>
              <a:buFont typeface="Times"/>
              <a:buAutoNum type="arabicPeriod"/>
            </a:pPr>
            <a:r>
              <a:rPr b="1" i="0" lang="en-US" sz="4100" u="none">
                <a:solidFill>
                  <a:srgbClr val="000000"/>
                </a:solidFill>
                <a:latin typeface="Times"/>
                <a:ea typeface="Times"/>
                <a:cs typeface="Times"/>
                <a:sym typeface="Times"/>
              </a:rPr>
              <a:t>Kaggle – Online Retail Datasets (for data structure reference and analysis approach)</a:t>
            </a:r>
            <a:br>
              <a:rPr b="0" i="0" lang="en-US" sz="4100" u="none">
                <a:solidFill>
                  <a:srgbClr val="000000"/>
                </a:solidFill>
                <a:latin typeface="Times"/>
                <a:ea typeface="Times"/>
                <a:cs typeface="Times"/>
                <a:sym typeface="Times"/>
              </a:rPr>
            </a:br>
            <a:r>
              <a:rPr b="0" i="0" lang="en-US" sz="4100" u="none">
                <a:solidFill>
                  <a:srgbClr val="000000"/>
                </a:solidFill>
                <a:latin typeface="Times"/>
                <a:ea typeface="Times"/>
                <a:cs typeface="Times"/>
                <a:sym typeface="Times"/>
              </a:rPr>
              <a:t>https://www.kaggle.com/datasets</a:t>
            </a:r>
            <a:endParaRPr/>
          </a:p>
          <a:p>
            <a:pPr indent="-317500" lvl="0" marL="457200" rtl="0" algn="l">
              <a:lnSpc>
                <a:spcPct val="100000"/>
              </a:lnSpc>
              <a:spcBef>
                <a:spcPts val="1200"/>
              </a:spcBef>
              <a:spcAft>
                <a:spcPts val="0"/>
              </a:spcAft>
              <a:buClr>
                <a:srgbClr val="000000"/>
              </a:buClr>
              <a:buSzPts val="4100"/>
              <a:buFont typeface="Times"/>
              <a:buAutoNum type="arabicPeriod"/>
            </a:pPr>
            <a:r>
              <a:rPr b="1" i="0" lang="en-US" sz="4100" u="none">
                <a:solidFill>
                  <a:srgbClr val="000000"/>
                </a:solidFill>
                <a:latin typeface="Times"/>
                <a:ea typeface="Times"/>
                <a:cs typeface="Times"/>
                <a:sym typeface="Times"/>
              </a:rPr>
              <a:t>Pandas Documentation – Python Data Analysis Library</a:t>
            </a:r>
            <a:br>
              <a:rPr b="0" i="0" lang="en-US" sz="4100" u="none">
                <a:solidFill>
                  <a:srgbClr val="000000"/>
                </a:solidFill>
                <a:latin typeface="Times"/>
                <a:ea typeface="Times"/>
                <a:cs typeface="Times"/>
                <a:sym typeface="Times"/>
              </a:rPr>
            </a:br>
            <a:r>
              <a:rPr b="0" i="0" lang="en-US" sz="4100" u="none">
                <a:solidFill>
                  <a:srgbClr val="000000"/>
                </a:solidFill>
                <a:latin typeface="Times"/>
                <a:ea typeface="Times"/>
                <a:cs typeface="Times"/>
                <a:sym typeface="Times"/>
              </a:rPr>
              <a:t>https://pandas.pydata.org/docs/</a:t>
            </a:r>
            <a:endParaRPr/>
          </a:p>
          <a:p>
            <a:pPr indent="-317500" lvl="0" marL="457200" rtl="0" algn="l">
              <a:lnSpc>
                <a:spcPct val="100000"/>
              </a:lnSpc>
              <a:spcBef>
                <a:spcPts val="1200"/>
              </a:spcBef>
              <a:spcAft>
                <a:spcPts val="0"/>
              </a:spcAft>
              <a:buClr>
                <a:srgbClr val="000000"/>
              </a:buClr>
              <a:buSzPts val="4100"/>
              <a:buFont typeface="Times"/>
              <a:buAutoNum type="arabicPeriod"/>
            </a:pPr>
            <a:r>
              <a:rPr b="1" i="0" lang="en-US" sz="4100" u="none">
                <a:solidFill>
                  <a:srgbClr val="000000"/>
                </a:solidFill>
                <a:latin typeface="Times"/>
                <a:ea typeface="Times"/>
                <a:cs typeface="Times"/>
                <a:sym typeface="Times"/>
              </a:rPr>
              <a:t>Seaborn Documentation – Statistical Data Visualization in Python</a:t>
            </a:r>
            <a:br>
              <a:rPr b="0" i="0" lang="en-US" sz="4100" u="none">
                <a:solidFill>
                  <a:srgbClr val="000000"/>
                </a:solidFill>
                <a:latin typeface="Times"/>
                <a:ea typeface="Times"/>
                <a:cs typeface="Times"/>
                <a:sym typeface="Times"/>
              </a:rPr>
            </a:br>
            <a:r>
              <a:rPr b="0" i="0" lang="en-US" sz="4100" u="none">
                <a:solidFill>
                  <a:srgbClr val="000000"/>
                </a:solidFill>
                <a:latin typeface="Times"/>
                <a:ea typeface="Times"/>
                <a:cs typeface="Times"/>
                <a:sym typeface="Times"/>
              </a:rPr>
              <a:t>https://seaborn.pydata.org/</a:t>
            </a:r>
            <a:endParaRPr/>
          </a:p>
          <a:p>
            <a:pPr indent="-317500" lvl="0" marL="457200" rtl="0" algn="l">
              <a:lnSpc>
                <a:spcPct val="100000"/>
              </a:lnSpc>
              <a:spcBef>
                <a:spcPts val="1200"/>
              </a:spcBef>
              <a:spcAft>
                <a:spcPts val="0"/>
              </a:spcAft>
              <a:buClr>
                <a:srgbClr val="000000"/>
              </a:buClr>
              <a:buSzPts val="4100"/>
              <a:buFont typeface="Times"/>
              <a:buAutoNum type="arabicPeriod"/>
            </a:pPr>
            <a:r>
              <a:rPr b="1" i="0" lang="en-US" sz="4100" u="none">
                <a:solidFill>
                  <a:srgbClr val="000000"/>
                </a:solidFill>
                <a:latin typeface="Times"/>
                <a:ea typeface="Times"/>
                <a:cs typeface="Times"/>
                <a:sym typeface="Times"/>
              </a:rPr>
              <a:t>Matplotlib Documentation – Data Plotting Library</a:t>
            </a:r>
            <a:br>
              <a:rPr b="0" i="0" lang="en-US" sz="4100" u="none">
                <a:solidFill>
                  <a:srgbClr val="000000"/>
                </a:solidFill>
                <a:latin typeface="Times"/>
                <a:ea typeface="Times"/>
                <a:cs typeface="Times"/>
                <a:sym typeface="Times"/>
              </a:rPr>
            </a:br>
            <a:r>
              <a:rPr b="0" i="0" lang="en-US" sz="4100" u="none">
                <a:solidFill>
                  <a:srgbClr val="000000"/>
                </a:solidFill>
                <a:latin typeface="Times"/>
                <a:ea typeface="Times"/>
                <a:cs typeface="Times"/>
                <a:sym typeface="Times"/>
              </a:rPr>
              <a:t>https://matplotlib.org/stable/contents.html</a:t>
            </a:r>
            <a:endParaRPr/>
          </a:p>
        </p:txBody>
      </p:sp>
      <p:pic>
        <p:nvPicPr>
          <p:cNvPr descr="6217478905413s3klhui2yek8qn7zonmvdvtmjbofze3i3rgalqtiwywaaeorra4ury3ydsrsa6mgojohpp1xfiudzfjkhdwxzvf0rqjgeshfesd.jpg" id="243" name="Google Shape;243;p19"/>
          <p:cNvPicPr preferRelativeResize="0"/>
          <p:nvPr/>
        </p:nvPicPr>
        <p:blipFill rotWithShape="1">
          <a:blip r:embed="rId4">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1206500" y="635000"/>
            <a:ext cx="9779000" cy="1689100"/>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535860"/>
              </a:buClr>
              <a:buSzPts val="10300"/>
              <a:buFont typeface="Arial"/>
              <a:buNone/>
            </a:pPr>
            <a:r>
              <a:rPr b="0" i="0" lang="en-US" sz="10300" u="none">
                <a:solidFill>
                  <a:srgbClr val="535860"/>
                </a:solidFill>
                <a:latin typeface="Arial"/>
                <a:ea typeface="Arial"/>
                <a:cs typeface="Arial"/>
                <a:sym typeface="Arial"/>
              </a:rPr>
              <a:t>CONTENTS</a:t>
            </a:r>
            <a:endParaRPr/>
          </a:p>
        </p:txBody>
      </p:sp>
      <p:sp>
        <p:nvSpPr>
          <p:cNvPr id="108" name="Google Shape;108;p2"/>
          <p:cNvSpPr txBox="1"/>
          <p:nvPr>
            <p:ph idx="1" type="body"/>
          </p:nvPr>
        </p:nvSpPr>
        <p:spPr>
          <a:xfrm>
            <a:off x="1206500" y="2943225"/>
            <a:ext cx="10366375" cy="9561512"/>
          </a:xfrm>
          <a:prstGeom prst="rect">
            <a:avLst/>
          </a:prstGeom>
          <a:noFill/>
          <a:ln>
            <a:noFill/>
          </a:ln>
        </p:spPr>
        <p:txBody>
          <a:bodyPr anchorCtr="0" anchor="t" bIns="50800" lIns="50800" spcFirstLastPara="1" rIns="50800" wrap="square" tIns="50800">
            <a:normAutofit/>
          </a:bodyPr>
          <a:lstStyle/>
          <a:p>
            <a:pPr indent="-558800" lvl="0" marL="558800" rtl="0" algn="l">
              <a:lnSpc>
                <a:spcPct val="100000"/>
              </a:lnSpc>
              <a:spcBef>
                <a:spcPts val="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Abstract</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Introduction</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System Requirements </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Architecture</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Uses of data analysis library</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Advantages </a:t>
            </a:r>
            <a:endParaRPr/>
          </a:p>
          <a:p>
            <a:pPr indent="-558800" lvl="0" marL="558800" rtl="0" algn="l">
              <a:lnSpc>
                <a:spcPct val="100000"/>
              </a:lnSpc>
              <a:spcBef>
                <a:spcPts val="4600"/>
              </a:spcBef>
              <a:spcAft>
                <a:spcPts val="0"/>
              </a:spcAft>
              <a:buClr>
                <a:srgbClr val="000000"/>
              </a:buClr>
              <a:buSzPts val="5400"/>
              <a:buFont typeface="Belleza"/>
              <a:buChar char="•"/>
            </a:pPr>
            <a:r>
              <a:rPr b="0" i="0" lang="en-US" sz="5400" u="none">
                <a:solidFill>
                  <a:srgbClr val="000000"/>
                </a:solidFill>
                <a:latin typeface="Belleza"/>
                <a:ea typeface="Belleza"/>
                <a:cs typeface="Belleza"/>
                <a:sym typeface="Belleza"/>
              </a:rPr>
              <a:t>Conclusion</a:t>
            </a:r>
            <a:endParaRPr/>
          </a:p>
        </p:txBody>
      </p:sp>
      <p:pic>
        <p:nvPicPr>
          <p:cNvPr descr="6217478905413s3klhui2yek8qn7zonmvdvtmjbofze3i3rgalqtiwywaaeorra4ury3ydsrsa6mgojohpp1xfiudzfjkhdwxzvf0rqjgeshfesd.jpg" id="109" name="Google Shape;109;p2"/>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idx="4294967295" type="title"/>
          </p:nvPr>
        </p:nvSpPr>
        <p:spPr>
          <a:xfrm>
            <a:off x="356094" y="278378"/>
            <a:ext cx="21971001" cy="1689101"/>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56565"/>
              </a:buClr>
              <a:buSzPts val="10000"/>
              <a:buFont typeface="Arial"/>
              <a:buNone/>
            </a:pPr>
            <a:r>
              <a:rPr b="0" i="0" lang="en-US" sz="10000" u="none" cap="none" strike="noStrike">
                <a:solidFill>
                  <a:srgbClr val="656565"/>
                </a:solidFill>
                <a:latin typeface="Arial"/>
                <a:ea typeface="Arial"/>
                <a:cs typeface="Arial"/>
                <a:sym typeface="Arial"/>
              </a:rPr>
              <a:t>CONCLUSION</a:t>
            </a:r>
            <a:endParaRPr/>
          </a:p>
        </p:txBody>
      </p:sp>
      <p:sp>
        <p:nvSpPr>
          <p:cNvPr id="249" name="Google Shape;249;p20"/>
          <p:cNvSpPr txBox="1"/>
          <p:nvPr>
            <p:ph idx="1" type="body"/>
          </p:nvPr>
        </p:nvSpPr>
        <p:spPr>
          <a:xfrm>
            <a:off x="493712" y="2257425"/>
            <a:ext cx="14141450" cy="11364912"/>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0000"/>
              </a:buClr>
              <a:buSzPts val="4600"/>
              <a:buFont typeface="Times"/>
              <a:buNone/>
            </a:pPr>
            <a:r>
              <a:rPr b="0" i="0" lang="en-US" sz="4600" u="none">
                <a:solidFill>
                  <a:srgbClr val="000000"/>
                </a:solidFill>
                <a:latin typeface="Times"/>
                <a:ea typeface="Times"/>
                <a:cs typeface="Times"/>
                <a:sym typeface="Times"/>
              </a:rPr>
              <a:t>This project used Python libraries like </a:t>
            </a:r>
            <a:r>
              <a:rPr b="1" i="0" lang="en-US" sz="4600" u="none">
                <a:solidFill>
                  <a:srgbClr val="000000"/>
                </a:solidFill>
                <a:latin typeface="Times"/>
                <a:ea typeface="Times"/>
                <a:cs typeface="Times"/>
                <a:sym typeface="Times"/>
              </a:rPr>
              <a:t>Pandas</a:t>
            </a:r>
            <a:r>
              <a:rPr b="0" i="0" lang="en-US" sz="4600" u="none">
                <a:solidFill>
                  <a:srgbClr val="000000"/>
                </a:solidFill>
                <a:latin typeface="Times"/>
                <a:ea typeface="Times"/>
                <a:cs typeface="Times"/>
                <a:sym typeface="Times"/>
              </a:rPr>
              <a:t>, </a:t>
            </a:r>
            <a:r>
              <a:rPr b="1" i="0" lang="en-US" sz="4600" u="none">
                <a:solidFill>
                  <a:srgbClr val="000000"/>
                </a:solidFill>
                <a:latin typeface="Times"/>
                <a:ea typeface="Times"/>
                <a:cs typeface="Times"/>
                <a:sym typeface="Times"/>
              </a:rPr>
              <a:t>NumPy</a:t>
            </a:r>
            <a:r>
              <a:rPr b="0" i="0" lang="en-US" sz="4600" u="none">
                <a:solidFill>
                  <a:srgbClr val="000000"/>
                </a:solidFill>
                <a:latin typeface="Times"/>
                <a:ea typeface="Times"/>
                <a:cs typeface="Times"/>
                <a:sym typeface="Times"/>
              </a:rPr>
              <a:t>, </a:t>
            </a:r>
            <a:r>
              <a:rPr b="1" i="0" lang="en-US" sz="4600" u="none">
                <a:solidFill>
                  <a:srgbClr val="000000"/>
                </a:solidFill>
                <a:latin typeface="Times"/>
                <a:ea typeface="Times"/>
                <a:cs typeface="Times"/>
                <a:sym typeface="Times"/>
              </a:rPr>
              <a:t>Matplotlib</a:t>
            </a:r>
            <a:r>
              <a:rPr b="0" i="0" lang="en-US" sz="4600" u="none">
                <a:solidFill>
                  <a:srgbClr val="000000"/>
                </a:solidFill>
                <a:latin typeface="Times"/>
                <a:ea typeface="Times"/>
                <a:cs typeface="Times"/>
                <a:sym typeface="Times"/>
              </a:rPr>
              <a:t>, and </a:t>
            </a:r>
            <a:r>
              <a:rPr b="1" i="0" lang="en-US" sz="4600" u="none">
                <a:solidFill>
                  <a:srgbClr val="000000"/>
                </a:solidFill>
                <a:latin typeface="Times"/>
                <a:ea typeface="Times"/>
                <a:cs typeface="Times"/>
                <a:sym typeface="Times"/>
              </a:rPr>
              <a:t>Seaborn</a:t>
            </a:r>
            <a:r>
              <a:rPr b="0" i="0" lang="en-US" sz="4600" u="none">
                <a:solidFill>
                  <a:srgbClr val="000000"/>
                </a:solidFill>
                <a:latin typeface="Times"/>
                <a:ea typeface="Times"/>
                <a:cs typeface="Times"/>
                <a:sym typeface="Times"/>
              </a:rPr>
              <a:t> to clean, explore, and analyze Blinkit's order data. We removed missing values, fixed data formats, and grouped the data to find useful patterns. Visualizations helped us clearly understand trends in product demand, payment methods, and delivery issues.</a:t>
            </a:r>
            <a:endParaRPr/>
          </a:p>
          <a:p>
            <a:pPr indent="0" lvl="0" marL="0" rtl="0" algn="l">
              <a:lnSpc>
                <a:spcPct val="100000"/>
              </a:lnSpc>
              <a:spcBef>
                <a:spcPts val="1200"/>
              </a:spcBef>
              <a:spcAft>
                <a:spcPts val="0"/>
              </a:spcAft>
              <a:buClr>
                <a:srgbClr val="000000"/>
              </a:buClr>
              <a:buSzPts val="4600"/>
              <a:buFont typeface="Times"/>
              <a:buNone/>
            </a:pPr>
            <a:r>
              <a:rPr b="0" i="0" lang="en-US" sz="4600" u="none">
                <a:solidFill>
                  <a:srgbClr val="000000"/>
                </a:solidFill>
                <a:latin typeface="Times"/>
                <a:ea typeface="Times"/>
                <a:cs typeface="Times"/>
                <a:sym typeface="Times"/>
              </a:rPr>
              <a:t>The insights revealed ways to improve customer satisfaction and delivery efficiency. This analysis also supports smarter business decisions and better planning. Overall, the project shows how data analytics can help Blinkit grow and serve its customers more effectively.</a:t>
            </a:r>
            <a:endParaRPr/>
          </a:p>
        </p:txBody>
      </p:sp>
      <p:pic>
        <p:nvPicPr>
          <p:cNvPr descr="download.jpg" id="250" name="Google Shape;250;p20"/>
          <p:cNvPicPr preferRelativeResize="0"/>
          <p:nvPr/>
        </p:nvPicPr>
        <p:blipFill rotWithShape="1">
          <a:blip r:embed="rId3">
            <a:alphaModFix/>
          </a:blip>
          <a:srcRect b="0" l="0" r="0" t="0"/>
          <a:stretch/>
        </p:blipFill>
        <p:spPr>
          <a:xfrm>
            <a:off x="14857412" y="2090737"/>
            <a:ext cx="7148512" cy="3917950"/>
          </a:xfrm>
          <a:prstGeom prst="rect">
            <a:avLst/>
          </a:prstGeom>
          <a:noFill/>
          <a:ln>
            <a:noFill/>
          </a:ln>
        </p:spPr>
      </p:pic>
      <p:pic>
        <p:nvPicPr>
          <p:cNvPr descr="images.jpg" id="251" name="Google Shape;251;p20"/>
          <p:cNvPicPr preferRelativeResize="0"/>
          <p:nvPr/>
        </p:nvPicPr>
        <p:blipFill rotWithShape="1">
          <a:blip r:embed="rId4">
            <a:alphaModFix/>
          </a:blip>
          <a:srcRect b="0" l="0" r="0" t="0"/>
          <a:stretch/>
        </p:blipFill>
        <p:spPr>
          <a:xfrm>
            <a:off x="15111412" y="7958137"/>
            <a:ext cx="7146925" cy="4757737"/>
          </a:xfrm>
          <a:prstGeom prst="rect">
            <a:avLst/>
          </a:prstGeom>
          <a:noFill/>
          <a:ln>
            <a:noFill/>
          </a:ln>
        </p:spPr>
      </p:pic>
      <p:pic>
        <p:nvPicPr>
          <p:cNvPr descr="6217478905413s3klhui2yek8qn7zonmvdvtmjbofze3i3rgalqtiwywaaeorra4ury3ydsrsa6mgojohpp1xfiudzfjkhdwxzvf0rqjgeshfesd.jpg" id="252" name="Google Shape;252;p20"/>
          <p:cNvPicPr preferRelativeResize="0"/>
          <p:nvPr/>
        </p:nvPicPr>
        <p:blipFill rotWithShape="1">
          <a:blip r:embed="rId5">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idx="1" type="body"/>
          </p:nvPr>
        </p:nvSpPr>
        <p:spPr>
          <a:xfrm>
            <a:off x="-2112962" y="3968750"/>
            <a:ext cx="17419637" cy="4089400"/>
          </a:xfrm>
          <a:prstGeom prst="rect">
            <a:avLst/>
          </a:prstGeom>
          <a:noFill/>
          <a:ln>
            <a:noFill/>
          </a:ln>
        </p:spPr>
        <p:txBody>
          <a:bodyPr anchorCtr="0" anchor="ctr" bIns="50800" lIns="50800" spcFirstLastPara="1" rIns="50800" wrap="square" tIns="50800">
            <a:normAutofit/>
          </a:bodyPr>
          <a:lstStyle/>
          <a:p>
            <a:pPr indent="0" lvl="0" marL="0" rtl="0" algn="ctr">
              <a:lnSpc>
                <a:spcPct val="90000"/>
              </a:lnSpc>
              <a:spcBef>
                <a:spcPts val="0"/>
              </a:spcBef>
              <a:spcAft>
                <a:spcPts val="0"/>
              </a:spcAft>
              <a:buClr>
                <a:srgbClr val="535860"/>
              </a:buClr>
              <a:buSzPts val="12000"/>
              <a:buFont typeface="Arial"/>
              <a:buNone/>
            </a:pPr>
            <a:r>
              <a:rPr b="0" i="0" lang="en-US" sz="12000" u="none">
                <a:solidFill>
                  <a:srgbClr val="535860"/>
                </a:solidFill>
                <a:latin typeface="Arial"/>
                <a:ea typeface="Arial"/>
                <a:cs typeface="Arial"/>
                <a:sym typeface="Arial"/>
              </a:rPr>
              <a:t>THANK YOU</a:t>
            </a:r>
            <a:endParaRPr/>
          </a:p>
        </p:txBody>
      </p:sp>
      <p:pic>
        <p:nvPicPr>
          <p:cNvPr descr="6217478905413s3klhui2yek8qn7zonmvdvtmjbofze3i3rgalqtiwywaaeorra4ury3ydsrsa6mgojohpp1xfiudzfjkhdwxzvf0rqjgeshfesd.jpg" id="258" name="Google Shape;258;p21"/>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pic>
        <p:nvPicPr>
          <p:cNvPr descr="download-1.png" id="259" name="Google Shape;259;p21"/>
          <p:cNvPicPr preferRelativeResize="0"/>
          <p:nvPr/>
        </p:nvPicPr>
        <p:blipFill rotWithShape="1">
          <a:blip r:embed="rId4">
            <a:alphaModFix/>
          </a:blip>
          <a:srcRect b="0" l="0" r="0" t="0"/>
          <a:stretch/>
        </p:blipFill>
        <p:spPr>
          <a:xfrm>
            <a:off x="12990512" y="2555875"/>
            <a:ext cx="9769475" cy="691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idx="4294967295" type="body"/>
          </p:nvPr>
        </p:nvSpPr>
        <p:spPr>
          <a:xfrm>
            <a:off x="1206500" y="2567404"/>
            <a:ext cx="21971000" cy="1054094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35860"/>
              </a:buClr>
              <a:buSzPts val="4100"/>
              <a:buFont typeface="Arial"/>
              <a:buNone/>
            </a:pPr>
            <a:r>
              <a:rPr b="0" i="0" lang="en-US" sz="4100" u="none" cap="none" strike="noStrike">
                <a:solidFill>
                  <a:srgbClr val="535860"/>
                </a:solidFill>
                <a:latin typeface="Arial"/>
                <a:ea typeface="Arial"/>
                <a:cs typeface="Arial"/>
                <a:sym typeface="Arial"/>
              </a:rPr>
              <a:t>In the rapidly evolving landscape of e-commerce, efficient order fulfillment and customer satisfaction play a critical role in the success of any platform. This project focuses on analyzing Blinkit’s order dataset to uncover key insights and patterns related to customer behavior, product demand, delivery efficiency, and feedback trends. The analysis employs Python’s powerful data manipulation and visualization libraries such as Pandas , Matplotlib, Numpy and Seaborn to perform exploratory data analysis (EDA), data cleaning, and insightful visualization.</a:t>
            </a:r>
            <a:br>
              <a:rPr b="0" i="0" lang="en-US" sz="4100" u="none" cap="none" strike="noStrike">
                <a:solidFill>
                  <a:srgbClr val="535860"/>
                </a:solidFill>
                <a:latin typeface="Arial"/>
                <a:ea typeface="Arial"/>
                <a:cs typeface="Arial"/>
                <a:sym typeface="Arial"/>
              </a:rPr>
            </a:br>
            <a:br>
              <a:rPr b="0" i="0" lang="en-US" sz="4100" u="none" cap="none" strike="noStrike">
                <a:solidFill>
                  <a:srgbClr val="535860"/>
                </a:solidFill>
                <a:latin typeface="Arial"/>
                <a:ea typeface="Arial"/>
                <a:cs typeface="Arial"/>
                <a:sym typeface="Arial"/>
              </a:rPr>
            </a:br>
            <a:r>
              <a:rPr b="0" i="0" lang="en-US" sz="4100" u="none" cap="none" strike="noStrike">
                <a:solidFill>
                  <a:srgbClr val="535860"/>
                </a:solidFill>
                <a:latin typeface="Arial"/>
                <a:ea typeface="Arial"/>
                <a:cs typeface="Arial"/>
                <a:sym typeface="Arial"/>
              </a:rPr>
              <a:t>This project identifies top products, common order types, delivery issues, and customer feedback trends. By analyzing and segmenting the data, it uncovers areas for improvement in operations and strategy. The goal is to help Blinkit enhance customer experience and streamline logistics through data-driven insights.</a:t>
            </a:r>
            <a:endParaRPr/>
          </a:p>
          <a:p>
            <a:pPr indent="0" lvl="0" marL="0" marR="0" rtl="0" algn="ctr">
              <a:lnSpc>
                <a:spcPct val="100000"/>
              </a:lnSpc>
              <a:spcBef>
                <a:spcPts val="0"/>
              </a:spcBef>
              <a:spcAft>
                <a:spcPts val="0"/>
              </a:spcAft>
              <a:buClr>
                <a:srgbClr val="000000"/>
              </a:buClr>
              <a:buSzPts val="901"/>
              <a:buFont typeface="Helvetica Neue"/>
              <a:buNone/>
            </a:pPr>
            <a:r>
              <a:t/>
            </a:r>
            <a:endParaRPr b="0" i="0" sz="901"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984"/>
              <a:buFont typeface="Times"/>
              <a:buNone/>
            </a:pPr>
            <a:r>
              <a:t/>
            </a:r>
            <a:endParaRPr b="0" i="0" sz="984" u="none" cap="none" strike="noStrike">
              <a:solidFill>
                <a:srgbClr val="000000"/>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901"/>
              <a:buFont typeface="Helvetica Neue"/>
              <a:buNone/>
            </a:pPr>
            <a:r>
              <a:t/>
            </a:r>
            <a:endParaRPr b="0" i="0" sz="901"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984"/>
              <a:buFont typeface="Times"/>
              <a:buNone/>
            </a:pPr>
            <a:r>
              <a:t/>
            </a:r>
            <a:endParaRPr b="0" i="0" sz="984" u="none" cap="none" strike="noStrike">
              <a:solidFill>
                <a:srgbClr val="000000"/>
              </a:solidFill>
              <a:latin typeface="Times"/>
              <a:ea typeface="Times"/>
              <a:cs typeface="Times"/>
              <a:sym typeface="Times"/>
            </a:endParaRPr>
          </a:p>
        </p:txBody>
      </p:sp>
      <p:sp>
        <p:nvSpPr>
          <p:cNvPr id="115" name="Google Shape;115;p3"/>
          <p:cNvSpPr txBox="1"/>
          <p:nvPr>
            <p:ph type="title"/>
          </p:nvPr>
        </p:nvSpPr>
        <p:spPr>
          <a:xfrm>
            <a:off x="1206500" y="411162"/>
            <a:ext cx="21971000" cy="1689100"/>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535860"/>
              </a:buClr>
              <a:buSzPts val="10000"/>
              <a:buFont typeface="Arial"/>
              <a:buNone/>
            </a:pPr>
            <a:r>
              <a:rPr b="0" i="0" lang="en-US" sz="10000" u="none">
                <a:solidFill>
                  <a:srgbClr val="535860"/>
                </a:solidFill>
                <a:latin typeface="Arial"/>
                <a:ea typeface="Arial"/>
                <a:cs typeface="Arial"/>
                <a:sym typeface="Arial"/>
              </a:rPr>
              <a:t>ABSTRACT</a:t>
            </a:r>
            <a:endParaRPr/>
          </a:p>
        </p:txBody>
      </p:sp>
      <p:pic>
        <p:nvPicPr>
          <p:cNvPr descr="6217478905413s3klhui2yek8qn7zonmvdvtmjbofze3i3rgalqtiwywaaeorra4ury3ydsrsa6mgojohpp1xfiudzfjkhdwxzvf0rqjgeshfesd.jpg" id="116" name="Google Shape;116;p3"/>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252"/>
              </a:buClr>
              <a:buSzPts val="10000"/>
              <a:buFont typeface="Arial"/>
              <a:buNone/>
            </a:pPr>
            <a:r>
              <a:rPr b="0" i="0" lang="en-US" sz="10000" u="none" cap="none" strike="noStrike">
                <a:solidFill>
                  <a:srgbClr val="525252"/>
                </a:solidFill>
                <a:latin typeface="Arial"/>
                <a:ea typeface="Arial"/>
                <a:cs typeface="Arial"/>
                <a:sym typeface="Arial"/>
              </a:rPr>
              <a:t>INTRODUCTION</a:t>
            </a:r>
            <a:endParaRPr/>
          </a:p>
        </p:txBody>
      </p:sp>
      <p:sp>
        <p:nvSpPr>
          <p:cNvPr id="122" name="Google Shape;122;p4"/>
          <p:cNvSpPr txBox="1"/>
          <p:nvPr>
            <p:ph idx="1" type="body"/>
          </p:nvPr>
        </p:nvSpPr>
        <p:spPr>
          <a:xfrm>
            <a:off x="639762" y="2543175"/>
            <a:ext cx="22537737" cy="10163175"/>
          </a:xfrm>
          <a:prstGeom prst="rect">
            <a:avLst/>
          </a:prstGeom>
          <a:noFill/>
          <a:ln>
            <a:noFill/>
          </a:ln>
        </p:spPr>
        <p:txBody>
          <a:bodyPr anchorCtr="0" anchor="t" bIns="50800" lIns="50800" spcFirstLastPara="1" rIns="50800" wrap="square" tIns="50800">
            <a:noAutofit/>
          </a:bodyPr>
          <a:lstStyle/>
          <a:p>
            <a:pPr indent="-355599" lvl="1" marL="744537" rtl="0" algn="l">
              <a:lnSpc>
                <a:spcPct val="100000"/>
              </a:lnSpc>
              <a:spcBef>
                <a:spcPts val="0"/>
              </a:spcBef>
              <a:spcAft>
                <a:spcPts val="0"/>
              </a:spcAft>
              <a:buClr>
                <a:srgbClr val="535860"/>
              </a:buClr>
              <a:buSzPts val="3500"/>
              <a:buFont typeface="Palatino"/>
              <a:buChar char="•"/>
            </a:pPr>
            <a:r>
              <a:rPr b="0" i="0" lang="en-US" sz="3500" u="none">
                <a:solidFill>
                  <a:srgbClr val="535860"/>
                </a:solidFill>
                <a:latin typeface="Palatino"/>
                <a:ea typeface="Palatino"/>
                <a:cs typeface="Palatino"/>
                <a:sym typeface="Palatino"/>
              </a:rPr>
              <a:t>In the fat-packed quick-commerce sector, data is key to making informed decisions.Analyzing order data helps improve service quality and operational efficiency.It also supports strategic planning for customer satisfaction and business growth.</a:t>
            </a:r>
            <a:br>
              <a:rPr b="0" i="0" lang="en-US" sz="3500" u="none">
                <a:solidFill>
                  <a:srgbClr val="535860"/>
                </a:solidFill>
                <a:latin typeface="Palatino"/>
                <a:ea typeface="Palatino"/>
                <a:cs typeface="Palatino"/>
                <a:sym typeface="Palatino"/>
              </a:rPr>
            </a:br>
            <a:endParaRPr/>
          </a:p>
          <a:p>
            <a:pPr indent="-355599" lvl="1" marL="744537" rtl="0" algn="l">
              <a:lnSpc>
                <a:spcPct val="100000"/>
              </a:lnSpc>
              <a:spcBef>
                <a:spcPts val="3900"/>
              </a:spcBef>
              <a:spcAft>
                <a:spcPts val="0"/>
              </a:spcAft>
              <a:buClr>
                <a:srgbClr val="535860"/>
              </a:buClr>
              <a:buSzPts val="3500"/>
              <a:buFont typeface="Palatino"/>
              <a:buChar char="•"/>
            </a:pPr>
            <a:r>
              <a:rPr b="0" i="0" lang="en-US" sz="3500" u="none">
                <a:solidFill>
                  <a:srgbClr val="535860"/>
                </a:solidFill>
                <a:latin typeface="Palatino"/>
                <a:ea typeface="Palatino"/>
                <a:cs typeface="Palatino"/>
                <a:sym typeface="Palatino"/>
              </a:rPr>
              <a:t>This project analyzes Blinkit’s order data using Python.It aims to uncover insights about delivery trends,payment methods, and customer behavior.Python libraries  like Pandas, Matplotlib, and Seaborn are used for data handling and visualization.</a:t>
            </a:r>
            <a:br>
              <a:rPr b="0" i="0" lang="en-US" sz="3500" u="none">
                <a:solidFill>
                  <a:srgbClr val="535860"/>
                </a:solidFill>
                <a:latin typeface="Palatino"/>
                <a:ea typeface="Palatino"/>
                <a:cs typeface="Palatino"/>
                <a:sym typeface="Palatino"/>
              </a:rPr>
            </a:br>
            <a:endParaRPr/>
          </a:p>
          <a:p>
            <a:pPr indent="-355599" lvl="1" marL="744537" rtl="0" algn="l">
              <a:lnSpc>
                <a:spcPct val="100000"/>
              </a:lnSpc>
              <a:spcBef>
                <a:spcPts val="3900"/>
              </a:spcBef>
              <a:spcAft>
                <a:spcPts val="0"/>
              </a:spcAft>
              <a:buClr>
                <a:srgbClr val="535860"/>
              </a:buClr>
              <a:buSzPts val="3500"/>
              <a:buFont typeface="Palatino"/>
              <a:buChar char="•"/>
            </a:pPr>
            <a:r>
              <a:rPr b="0" i="0" lang="en-US" sz="3500" u="none">
                <a:solidFill>
                  <a:srgbClr val="535860"/>
                </a:solidFill>
                <a:latin typeface="Palatino"/>
                <a:ea typeface="Palatino"/>
                <a:cs typeface="Palatino"/>
                <a:sym typeface="Palatino"/>
              </a:rPr>
              <a:t>We used Python 3+  for coding and Jupyter Notebook for running the analysis.</a:t>
            </a:r>
            <a:br>
              <a:rPr b="0" i="0" lang="en-US" sz="3500" u="none">
                <a:solidFill>
                  <a:srgbClr val="535860"/>
                </a:solidFill>
                <a:latin typeface="Palatino"/>
                <a:ea typeface="Palatino"/>
                <a:cs typeface="Palatino"/>
                <a:sym typeface="Palatino"/>
              </a:rPr>
            </a:br>
            <a:r>
              <a:rPr b="0" i="0" lang="en-US" sz="3500" u="none">
                <a:solidFill>
                  <a:srgbClr val="535860"/>
                </a:solidFill>
                <a:latin typeface="Palatino"/>
                <a:ea typeface="Palatino"/>
                <a:cs typeface="Palatino"/>
                <a:sym typeface="Palatino"/>
              </a:rPr>
              <a:t>Key libraries include Pandas for data manipulation and Matplotlib/Seaborn for visualizing trends.These tools enable easy exploration and graphical representation of complex datasets.</a:t>
            </a:r>
            <a:br>
              <a:rPr b="0" i="0" lang="en-US" sz="3500" u="none">
                <a:solidFill>
                  <a:srgbClr val="535860"/>
                </a:solidFill>
                <a:latin typeface="Palatino"/>
                <a:ea typeface="Palatino"/>
                <a:cs typeface="Palatino"/>
                <a:sym typeface="Palatino"/>
              </a:rPr>
            </a:br>
            <a:endParaRPr/>
          </a:p>
          <a:p>
            <a:pPr indent="-355599" lvl="1" marL="744537" rtl="0" algn="l">
              <a:lnSpc>
                <a:spcPct val="100000"/>
              </a:lnSpc>
              <a:spcBef>
                <a:spcPts val="3900"/>
              </a:spcBef>
              <a:spcAft>
                <a:spcPts val="0"/>
              </a:spcAft>
              <a:buClr>
                <a:srgbClr val="535860"/>
              </a:buClr>
              <a:buSzPts val="3500"/>
              <a:buFont typeface="Palatino"/>
              <a:buChar char="•"/>
            </a:pPr>
            <a:r>
              <a:rPr b="0" i="0" lang="en-US" sz="3500" u="none">
                <a:solidFill>
                  <a:srgbClr val="535860"/>
                </a:solidFill>
                <a:latin typeface="Palatino"/>
                <a:ea typeface="Palatino"/>
                <a:cs typeface="Palatino"/>
                <a:sym typeface="Palatino"/>
              </a:rPr>
              <a:t>The main goal is to extract insights from Blinkit’s order data by identifying delays, popular items, and customer trends. These findings help improve logistics, marketing, and user satisfaction.</a:t>
            </a:r>
            <a:endParaRPr/>
          </a:p>
        </p:txBody>
      </p:sp>
      <p:pic>
        <p:nvPicPr>
          <p:cNvPr descr="6217478905413s3klhui2yek8qn7zonmvdvtmjbofze3i3rgalqtiwywaaeorra4ury3ydsrsa6mgojohpp1xfiudzfjkhdwxzvf0rqjgeshfesd.jpg" id="123" name="Google Shape;123;p4"/>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idx="4294967295" type="title"/>
          </p:nvPr>
        </p:nvSpPr>
        <p:spPr>
          <a:xfrm>
            <a:off x="685283" y="635000"/>
            <a:ext cx="21971001"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65656"/>
              </a:buClr>
              <a:buSzPts val="10000"/>
              <a:buFont typeface="Arial"/>
              <a:buNone/>
            </a:pPr>
            <a:r>
              <a:rPr b="0" i="0" lang="en-US" sz="10000" u="none" cap="none" strike="noStrike">
                <a:solidFill>
                  <a:srgbClr val="565656"/>
                </a:solidFill>
                <a:latin typeface="Arial"/>
                <a:ea typeface="Arial"/>
                <a:cs typeface="Arial"/>
                <a:sym typeface="Arial"/>
              </a:rPr>
              <a:t>SYSTEM REQUIREMENTS</a:t>
            </a:r>
            <a:endParaRPr/>
          </a:p>
        </p:txBody>
      </p:sp>
      <p:sp>
        <p:nvSpPr>
          <p:cNvPr id="129" name="Google Shape;129;p5"/>
          <p:cNvSpPr txBox="1"/>
          <p:nvPr>
            <p:ph idx="1" type="body"/>
          </p:nvPr>
        </p:nvSpPr>
        <p:spPr>
          <a:xfrm>
            <a:off x="766762" y="2574925"/>
            <a:ext cx="20970875" cy="11101387"/>
          </a:xfrm>
          <a:prstGeom prst="rect">
            <a:avLst/>
          </a:prstGeom>
          <a:noFill/>
          <a:ln>
            <a:noFill/>
          </a:ln>
        </p:spPr>
        <p:txBody>
          <a:bodyPr anchorCtr="0" anchor="t" bIns="50800" lIns="50800" spcFirstLastPara="1" rIns="50800" wrap="square" tIns="50800">
            <a:normAutofit/>
          </a:bodyPr>
          <a:lstStyle/>
          <a:p>
            <a:pPr indent="-292100" lvl="1" marL="739775" rtl="0" algn="l">
              <a:lnSpc>
                <a:spcPct val="100000"/>
              </a:lnSpc>
              <a:spcBef>
                <a:spcPts val="0"/>
              </a:spcBef>
              <a:spcAft>
                <a:spcPts val="0"/>
              </a:spcAft>
              <a:buClr>
                <a:srgbClr val="535860"/>
              </a:buClr>
              <a:buSzPts val="4600"/>
              <a:buFont typeface="Arial Rounded"/>
              <a:buChar char="•"/>
            </a:pPr>
            <a:r>
              <a:rPr b="1" i="0" lang="en-US" sz="4600" u="none">
                <a:solidFill>
                  <a:srgbClr val="535860"/>
                </a:solidFill>
                <a:latin typeface="Arial Rounded"/>
                <a:ea typeface="Arial Rounded"/>
                <a:cs typeface="Arial Rounded"/>
                <a:sym typeface="Arial Rounded"/>
              </a:rPr>
              <a:t>SOFTWARE REQUIREMENT :</a:t>
            </a:r>
            <a:endParaRPr/>
          </a:p>
          <a:p>
            <a:pPr indent="-377825" lvl="0" marL="377825" rtl="0" algn="l">
              <a:lnSpc>
                <a:spcPct val="100000"/>
              </a:lnSpc>
              <a:spcBef>
                <a:spcPts val="2900"/>
              </a:spcBef>
              <a:spcAft>
                <a:spcPts val="0"/>
              </a:spcAft>
              <a:buClr>
                <a:srgbClr val="535860"/>
              </a:buClr>
              <a:buSzPts val="3200"/>
              <a:buFont typeface="Arial Rounded"/>
              <a:buChar char="•"/>
            </a:pPr>
            <a:r>
              <a:rPr b="1" i="0" lang="en-US" sz="3200" u="none">
                <a:solidFill>
                  <a:srgbClr val="535860"/>
                </a:solidFill>
                <a:latin typeface="Arial Rounded"/>
                <a:ea typeface="Arial Rounded"/>
                <a:cs typeface="Arial Rounded"/>
                <a:sym typeface="Arial Rounded"/>
              </a:rPr>
              <a:t>OPERATING SYSTEM </a:t>
            </a:r>
            <a:r>
              <a:rPr b="1" i="0" lang="en-US" sz="2400" u="none">
                <a:solidFill>
                  <a:srgbClr val="535860"/>
                </a:solidFill>
                <a:latin typeface="Arial Rounded"/>
                <a:ea typeface="Arial Rounded"/>
                <a:cs typeface="Arial Rounded"/>
                <a:sym typeface="Arial Rounded"/>
              </a:rPr>
              <a:t>:</a:t>
            </a:r>
            <a:br>
              <a:rPr b="1" i="0" lang="en-US" sz="2400" u="none">
                <a:solidFill>
                  <a:srgbClr val="535860"/>
                </a:solidFill>
                <a:latin typeface="Arial Rounded"/>
                <a:ea typeface="Arial Rounded"/>
                <a:cs typeface="Arial Rounded"/>
                <a:sym typeface="Arial Rounded"/>
              </a:rPr>
            </a:br>
            <a:br>
              <a:rPr b="1" i="0" lang="en-US" sz="2400" u="none">
                <a:solidFill>
                  <a:srgbClr val="535860"/>
                </a:solidFill>
                <a:latin typeface="Arial Rounded"/>
                <a:ea typeface="Arial Rounded"/>
                <a:cs typeface="Arial Rounded"/>
                <a:sym typeface="Arial Rounded"/>
              </a:rPr>
            </a:br>
            <a:r>
              <a:rPr b="1" i="0" lang="en-US" sz="2400" u="none">
                <a:solidFill>
                  <a:srgbClr val="040505"/>
                </a:solidFill>
                <a:latin typeface="Arial Rounded"/>
                <a:ea typeface="Arial Rounded"/>
                <a:cs typeface="Arial Rounded"/>
                <a:sym typeface="Arial Rounded"/>
              </a:rPr>
              <a:t> </a:t>
            </a:r>
            <a:r>
              <a:rPr b="0" i="0" lang="en-US" sz="2900" u="none">
                <a:solidFill>
                  <a:srgbClr val="040505"/>
                </a:solidFill>
                <a:latin typeface="Palatino"/>
                <a:ea typeface="Palatino"/>
                <a:cs typeface="Palatino"/>
                <a:sym typeface="Palatino"/>
              </a:rPr>
              <a:t>The analysis can be performed on Windows, MacOS and Linux.</a:t>
            </a:r>
            <a:br>
              <a:rPr b="0" i="0" lang="en-US" sz="2900" u="none">
                <a:solidFill>
                  <a:srgbClr val="040505"/>
                </a:solidFill>
                <a:latin typeface="Palatino"/>
                <a:ea typeface="Palatino"/>
                <a:cs typeface="Palatino"/>
                <a:sym typeface="Palatino"/>
              </a:rPr>
            </a:br>
            <a:r>
              <a:rPr b="0" i="0" lang="en-US" sz="2900" u="none">
                <a:solidFill>
                  <a:srgbClr val="040505"/>
                </a:solidFill>
                <a:latin typeface="Palatino"/>
                <a:ea typeface="Palatino"/>
                <a:cs typeface="Palatino"/>
                <a:sym typeface="Palatino"/>
              </a:rPr>
              <a:t>  Ideal for running Jupyter Notebook or any Python IDE smoothly.</a:t>
            </a:r>
            <a:endParaRPr b="0" i="0" sz="2900" u="none">
              <a:solidFill>
                <a:srgbClr val="535860"/>
              </a:solidFill>
              <a:latin typeface="Palatino"/>
              <a:ea typeface="Palatino"/>
              <a:cs typeface="Palatino"/>
              <a:sym typeface="Palatino"/>
            </a:endParaRPr>
          </a:p>
          <a:p>
            <a:pPr indent="-377825" lvl="0" marL="377825" rtl="0" algn="l">
              <a:lnSpc>
                <a:spcPct val="100000"/>
              </a:lnSpc>
              <a:spcBef>
                <a:spcPts val="2900"/>
              </a:spcBef>
              <a:spcAft>
                <a:spcPts val="0"/>
              </a:spcAft>
              <a:buClr>
                <a:srgbClr val="535860"/>
              </a:buClr>
              <a:buSzPts val="2900"/>
              <a:buFont typeface="Arial Rounded"/>
              <a:buChar char="•"/>
            </a:pPr>
            <a:r>
              <a:rPr b="1" i="0" lang="en-US" sz="2900" u="none">
                <a:solidFill>
                  <a:srgbClr val="535860"/>
                </a:solidFill>
                <a:latin typeface="Arial Rounded"/>
                <a:ea typeface="Arial Rounded"/>
                <a:cs typeface="Arial Rounded"/>
                <a:sym typeface="Arial Rounded"/>
              </a:rPr>
              <a:t>Python : </a:t>
            </a:r>
            <a:r>
              <a:rPr b="0" i="0" lang="en-US" sz="2900" u="none">
                <a:solidFill>
                  <a:srgbClr val="000000"/>
                </a:solidFill>
                <a:latin typeface="Palatino"/>
                <a:ea typeface="Palatino"/>
                <a:cs typeface="Palatino"/>
                <a:sym typeface="Palatino"/>
              </a:rPr>
              <a:t>Python 3.x is required for running the analysis.</a:t>
            </a:r>
            <a:endParaRPr b="0" i="0" sz="2900" u="none">
              <a:solidFill>
                <a:srgbClr val="535860"/>
              </a:solidFill>
              <a:latin typeface="Palatino"/>
              <a:ea typeface="Palatino"/>
              <a:cs typeface="Palatino"/>
              <a:sym typeface="Palatino"/>
            </a:endParaRPr>
          </a:p>
          <a:p>
            <a:pPr indent="-377825" lvl="0" marL="377825" rtl="0" algn="l">
              <a:lnSpc>
                <a:spcPct val="100000"/>
              </a:lnSpc>
              <a:spcBef>
                <a:spcPts val="2900"/>
              </a:spcBef>
              <a:spcAft>
                <a:spcPts val="0"/>
              </a:spcAft>
              <a:buClr>
                <a:srgbClr val="535860"/>
              </a:buClr>
              <a:buSzPts val="3100"/>
              <a:buFont typeface="Arial Rounded"/>
              <a:buChar char="•"/>
            </a:pPr>
            <a:r>
              <a:rPr b="1" i="0" lang="en-US" sz="3100" u="none">
                <a:solidFill>
                  <a:srgbClr val="535860"/>
                </a:solidFill>
                <a:latin typeface="Arial Rounded"/>
                <a:ea typeface="Arial Rounded"/>
                <a:cs typeface="Arial Rounded"/>
                <a:sym typeface="Arial Rounded"/>
              </a:rPr>
              <a:t>Libraries : </a:t>
            </a:r>
            <a:br>
              <a:rPr b="1" i="0" lang="en-US" sz="3100" u="none">
                <a:solidFill>
                  <a:srgbClr val="535860"/>
                </a:solidFill>
                <a:latin typeface="Arial Rounded"/>
                <a:ea typeface="Arial Rounded"/>
                <a:cs typeface="Arial Rounded"/>
                <a:sym typeface="Arial Rounded"/>
              </a:rPr>
            </a:br>
            <a:r>
              <a:rPr b="0" i="0" lang="en-US" sz="3100" u="none">
                <a:solidFill>
                  <a:srgbClr val="535860"/>
                </a:solidFill>
                <a:latin typeface="Palatino"/>
                <a:ea typeface="Palatino"/>
                <a:cs typeface="Palatino"/>
                <a:sym typeface="Palatino"/>
              </a:rPr>
              <a:t>1. Numpy : </a:t>
            </a:r>
            <a:r>
              <a:rPr b="0" i="0" lang="en-US" sz="3100" u="none">
                <a:solidFill>
                  <a:srgbClr val="000000"/>
                </a:solidFill>
                <a:latin typeface="Palatino"/>
                <a:ea typeface="Palatino"/>
                <a:cs typeface="Palatino"/>
                <a:sym typeface="Palatino"/>
              </a:rPr>
              <a:t>Install the Numpy library using pip ( python installation package).</a:t>
            </a:r>
            <a:br>
              <a:rPr b="0" i="0" lang="en-US" sz="3100" u="none">
                <a:solidFill>
                  <a:srgbClr val="000000"/>
                </a:solidFill>
                <a:latin typeface="Palatino"/>
                <a:ea typeface="Palatino"/>
                <a:cs typeface="Palatino"/>
                <a:sym typeface="Palatino"/>
              </a:rPr>
            </a:br>
            <a:r>
              <a:rPr b="0" i="0" lang="en-US" sz="3100" u="none">
                <a:solidFill>
                  <a:srgbClr val="000000"/>
                </a:solidFill>
                <a:latin typeface="Palatino"/>
                <a:ea typeface="Palatino"/>
                <a:cs typeface="Palatino"/>
                <a:sym typeface="Palatino"/>
              </a:rPr>
              <a:t> It is a powerful python library used for numerical communication.</a:t>
            </a:r>
            <a:br>
              <a:rPr b="0" i="0" lang="en-US" sz="3100" u="none">
                <a:solidFill>
                  <a:srgbClr val="000000"/>
                </a:solidFill>
                <a:latin typeface="Palatino"/>
                <a:ea typeface="Palatino"/>
                <a:cs typeface="Palatino"/>
                <a:sym typeface="Palatino"/>
              </a:rPr>
            </a:br>
            <a:br>
              <a:rPr b="0" i="0" lang="en-US" sz="3100" u="none">
                <a:solidFill>
                  <a:srgbClr val="000000"/>
                </a:solidFill>
                <a:latin typeface="Palatino"/>
                <a:ea typeface="Palatino"/>
                <a:cs typeface="Palatino"/>
                <a:sym typeface="Palatino"/>
              </a:rPr>
            </a:br>
            <a:r>
              <a:rPr b="0" i="0" lang="en-US" sz="3100" u="none">
                <a:solidFill>
                  <a:srgbClr val="535860"/>
                </a:solidFill>
                <a:latin typeface="Palatino"/>
                <a:ea typeface="Palatino"/>
                <a:cs typeface="Palatino"/>
                <a:sym typeface="Palatino"/>
              </a:rPr>
              <a:t>             </a:t>
            </a:r>
            <a:r>
              <a:rPr b="0" i="0" lang="en-US" sz="4300" u="none">
                <a:solidFill>
                  <a:srgbClr val="535860"/>
                </a:solidFill>
                <a:latin typeface="Arial Black"/>
                <a:ea typeface="Arial Black"/>
                <a:cs typeface="Arial Black"/>
                <a:sym typeface="Arial Black"/>
              </a:rPr>
              <a:t>pip install numpy</a:t>
            </a:r>
            <a:br>
              <a:rPr b="0" i="0" lang="en-US" sz="3100" u="none">
                <a:solidFill>
                  <a:srgbClr val="535860"/>
                </a:solidFill>
                <a:latin typeface="Arial Black"/>
                <a:ea typeface="Arial Black"/>
                <a:cs typeface="Arial Black"/>
                <a:sym typeface="Arial Black"/>
              </a:rPr>
            </a:br>
            <a:br>
              <a:rPr b="0" i="0" lang="en-US" sz="3100" u="none">
                <a:solidFill>
                  <a:srgbClr val="535860"/>
                </a:solidFill>
                <a:latin typeface="Arial Black"/>
                <a:ea typeface="Arial Black"/>
                <a:cs typeface="Arial Black"/>
                <a:sym typeface="Arial Black"/>
              </a:rPr>
            </a:br>
            <a:r>
              <a:rPr b="0" i="0" lang="en-US" sz="3100" u="none">
                <a:solidFill>
                  <a:srgbClr val="535860"/>
                </a:solidFill>
                <a:latin typeface="Palatino"/>
                <a:ea typeface="Palatino"/>
                <a:cs typeface="Palatino"/>
                <a:sym typeface="Palatino"/>
              </a:rPr>
              <a:t>2</a:t>
            </a:r>
            <a:r>
              <a:rPr b="0" i="0" lang="en-US" sz="3100" u="none">
                <a:solidFill>
                  <a:srgbClr val="6A746A"/>
                </a:solidFill>
                <a:latin typeface="Palatino"/>
                <a:ea typeface="Palatino"/>
                <a:cs typeface="Palatino"/>
                <a:sym typeface="Palatino"/>
              </a:rPr>
              <a:t>. Pandas</a:t>
            </a:r>
            <a:r>
              <a:rPr b="0" i="0" lang="en-US" sz="3100" u="none">
                <a:solidFill>
                  <a:srgbClr val="000000"/>
                </a:solidFill>
                <a:latin typeface="Palatino"/>
                <a:ea typeface="Palatino"/>
                <a:cs typeface="Palatino"/>
                <a:sym typeface="Palatino"/>
              </a:rPr>
              <a:t> : Install the Pandas library using pip, a package manager for Python .</a:t>
            </a:r>
            <a:br>
              <a:rPr b="0" i="0" lang="en-US" sz="3100" u="none">
                <a:solidFill>
                  <a:srgbClr val="000000"/>
                </a:solidFill>
                <a:latin typeface="Palatino"/>
                <a:ea typeface="Palatino"/>
                <a:cs typeface="Palatino"/>
                <a:sym typeface="Palatino"/>
              </a:rPr>
            </a:br>
            <a:r>
              <a:rPr b="0" i="0" lang="en-US" sz="3100" u="none">
                <a:solidFill>
                  <a:srgbClr val="535860"/>
                </a:solidFill>
                <a:latin typeface="Palatino"/>
                <a:ea typeface="Palatino"/>
                <a:cs typeface="Palatino"/>
                <a:sym typeface="Palatino"/>
              </a:rPr>
              <a:t>           </a:t>
            </a:r>
            <a:br>
              <a:rPr b="0" i="0" lang="en-US" sz="3100" u="none">
                <a:solidFill>
                  <a:srgbClr val="535860"/>
                </a:solidFill>
                <a:latin typeface="Palatino"/>
                <a:ea typeface="Palatino"/>
                <a:cs typeface="Palatino"/>
                <a:sym typeface="Palatino"/>
              </a:rPr>
            </a:br>
            <a:r>
              <a:rPr b="0" i="0" lang="en-US" sz="3100" u="none">
                <a:solidFill>
                  <a:srgbClr val="535860"/>
                </a:solidFill>
                <a:latin typeface="Palatino"/>
                <a:ea typeface="Palatino"/>
                <a:cs typeface="Palatino"/>
                <a:sym typeface="Palatino"/>
              </a:rPr>
              <a:t>       </a:t>
            </a:r>
            <a:r>
              <a:rPr b="0" i="0" lang="en-US" sz="3100" u="none">
                <a:solidFill>
                  <a:srgbClr val="535860"/>
                </a:solidFill>
                <a:latin typeface="Arial Black"/>
                <a:ea typeface="Arial Black"/>
                <a:cs typeface="Arial Black"/>
                <a:sym typeface="Arial Black"/>
              </a:rPr>
              <a:t> </a:t>
            </a:r>
            <a:r>
              <a:rPr b="0" i="0" lang="en-US" sz="3300" u="none">
                <a:solidFill>
                  <a:srgbClr val="535860"/>
                </a:solidFill>
                <a:latin typeface="Arial Black"/>
                <a:ea typeface="Arial Black"/>
                <a:cs typeface="Arial Black"/>
                <a:sym typeface="Arial Black"/>
              </a:rPr>
              <a:t>   </a:t>
            </a:r>
            <a:r>
              <a:rPr b="0" i="0" lang="en-US" sz="4000" u="none">
                <a:solidFill>
                  <a:srgbClr val="535860"/>
                </a:solidFill>
                <a:latin typeface="Arial Black"/>
                <a:ea typeface="Arial Black"/>
                <a:cs typeface="Arial Black"/>
                <a:sym typeface="Arial Black"/>
              </a:rPr>
              <a:t>pip install pandas</a:t>
            </a:r>
            <a:br>
              <a:rPr b="0" i="0" lang="en-US" sz="3100" u="none">
                <a:solidFill>
                  <a:srgbClr val="535860"/>
                </a:solidFill>
                <a:latin typeface="Arial Black"/>
                <a:ea typeface="Arial Black"/>
                <a:cs typeface="Arial Black"/>
                <a:sym typeface="Arial Black"/>
              </a:rPr>
            </a:br>
            <a:br>
              <a:rPr b="0" i="0" lang="en-US" sz="3100" u="none">
                <a:solidFill>
                  <a:srgbClr val="535860"/>
                </a:solidFill>
                <a:latin typeface="Arial Black"/>
                <a:ea typeface="Arial Black"/>
                <a:cs typeface="Arial Black"/>
                <a:sym typeface="Arial Black"/>
              </a:rPr>
            </a:br>
            <a:r>
              <a:rPr b="1" i="0" lang="en-US" sz="2400" u="none">
                <a:solidFill>
                  <a:srgbClr val="535860"/>
                </a:solidFill>
                <a:latin typeface="Arial Rounded"/>
                <a:ea typeface="Arial Rounded"/>
                <a:cs typeface="Arial Rounded"/>
                <a:sym typeface="Arial Rounded"/>
              </a:rPr>
              <a:t>           </a:t>
            </a:r>
            <a:endParaRPr/>
          </a:p>
        </p:txBody>
      </p:sp>
      <p:pic>
        <p:nvPicPr>
          <p:cNvPr descr="unnamed-1.png" id="130" name="Google Shape;130;p5"/>
          <p:cNvPicPr preferRelativeResize="0"/>
          <p:nvPr/>
        </p:nvPicPr>
        <p:blipFill rotWithShape="1">
          <a:blip r:embed="rId3">
            <a:alphaModFix/>
          </a:blip>
          <a:srcRect b="0" l="0" r="0" t="0"/>
          <a:stretch/>
        </p:blipFill>
        <p:spPr>
          <a:xfrm>
            <a:off x="14933612" y="3211512"/>
            <a:ext cx="8904287" cy="8904287"/>
          </a:xfrm>
          <a:prstGeom prst="rect">
            <a:avLst/>
          </a:prstGeom>
          <a:noFill/>
          <a:ln>
            <a:noFill/>
          </a:ln>
        </p:spPr>
      </p:pic>
      <p:pic>
        <p:nvPicPr>
          <p:cNvPr descr="6217478905413s3klhui2yek8qn7zonmvdvtmjbofze3i3rgalqtiwywaaeorra4ury3ydsrsa6mgojohpp1xfiudzfjkhdwxzvf0rqjgeshfesd.jpg" id="131" name="Google Shape;131;p5"/>
          <p:cNvPicPr preferRelativeResize="0"/>
          <p:nvPr/>
        </p:nvPicPr>
        <p:blipFill rotWithShape="1">
          <a:blip r:embed="rId4">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idx="1" type="body"/>
          </p:nvPr>
        </p:nvSpPr>
        <p:spPr>
          <a:xfrm>
            <a:off x="1179512" y="711200"/>
            <a:ext cx="13114337" cy="12906375"/>
          </a:xfrm>
          <a:prstGeom prst="rect">
            <a:avLst/>
          </a:prstGeom>
          <a:noFill/>
          <a:ln>
            <a:noFill/>
          </a:ln>
        </p:spPr>
        <p:txBody>
          <a:bodyPr anchorCtr="0" anchor="t" bIns="50800" lIns="50800" spcFirstLastPara="1" rIns="50800" wrap="square" tIns="50800">
            <a:normAutofit/>
          </a:bodyPr>
          <a:lstStyle/>
          <a:p>
            <a:pPr indent="-438150" lvl="0" marL="438150" rtl="0" algn="l">
              <a:lnSpc>
                <a:spcPct val="100000"/>
              </a:lnSpc>
              <a:spcBef>
                <a:spcPts val="0"/>
              </a:spcBef>
              <a:spcAft>
                <a:spcPts val="0"/>
              </a:spcAft>
              <a:buClr>
                <a:srgbClr val="535860"/>
              </a:buClr>
              <a:buSzPts val="3800"/>
              <a:buFont typeface="Arial"/>
              <a:buChar char="•"/>
            </a:pPr>
            <a:r>
              <a:rPr b="0" i="0" lang="en-US" sz="3800" u="none">
                <a:solidFill>
                  <a:srgbClr val="535860"/>
                </a:solidFill>
                <a:latin typeface="Arial"/>
                <a:ea typeface="Arial"/>
                <a:cs typeface="Arial"/>
                <a:sym typeface="Arial"/>
              </a:rPr>
              <a:t>3. Matplotlib : </a:t>
            </a:r>
            <a:r>
              <a:rPr b="0" i="0" lang="en-US" sz="3800" u="none">
                <a:solidFill>
                  <a:srgbClr val="000000"/>
                </a:solidFill>
                <a:latin typeface="Arial"/>
                <a:ea typeface="Arial"/>
                <a:cs typeface="Arial"/>
                <a:sym typeface="Arial"/>
              </a:rPr>
              <a:t>It is used for plotting graphs. Install it using pip command.</a:t>
            </a:r>
            <a:br>
              <a:rPr b="0" i="0" lang="en-US" sz="3800" u="none">
                <a:solidFill>
                  <a:srgbClr val="535860"/>
                </a:solidFill>
                <a:latin typeface="Arial"/>
                <a:ea typeface="Arial"/>
                <a:cs typeface="Arial"/>
                <a:sym typeface="Arial"/>
              </a:rPr>
            </a:br>
            <a:r>
              <a:rPr b="0" i="0" lang="en-US" sz="3800" u="none">
                <a:solidFill>
                  <a:srgbClr val="535860"/>
                </a:solidFill>
                <a:latin typeface="Arial"/>
                <a:ea typeface="Arial"/>
                <a:cs typeface="Arial"/>
                <a:sym typeface="Arial"/>
              </a:rPr>
              <a:t>             </a:t>
            </a:r>
            <a:r>
              <a:rPr b="0" i="0" lang="en-US" sz="6200" u="none">
                <a:solidFill>
                  <a:srgbClr val="535860"/>
                </a:solidFill>
                <a:latin typeface="Arial Black"/>
                <a:ea typeface="Arial Black"/>
                <a:cs typeface="Arial Black"/>
                <a:sym typeface="Arial Black"/>
              </a:rPr>
              <a:t>pip install matplotlib</a:t>
            </a:r>
            <a:endParaRPr/>
          </a:p>
          <a:p>
            <a:pPr indent="-438150" lvl="0" marL="438150" rtl="0" algn="l">
              <a:lnSpc>
                <a:spcPct val="100000"/>
              </a:lnSpc>
              <a:spcBef>
                <a:spcPts val="4500"/>
              </a:spcBef>
              <a:spcAft>
                <a:spcPts val="0"/>
              </a:spcAft>
              <a:buClr>
                <a:srgbClr val="535860"/>
              </a:buClr>
              <a:buSzPts val="3800"/>
              <a:buFont typeface="Arial"/>
              <a:buChar char="•"/>
            </a:pPr>
            <a:r>
              <a:rPr b="0" i="0" lang="en-US" sz="3800" u="none">
                <a:solidFill>
                  <a:srgbClr val="535860"/>
                </a:solidFill>
                <a:latin typeface="Arial"/>
                <a:ea typeface="Arial"/>
                <a:cs typeface="Arial"/>
                <a:sym typeface="Arial"/>
              </a:rPr>
              <a:t>4. Seaborn :</a:t>
            </a:r>
            <a:r>
              <a:rPr b="0" i="0" lang="en-US" sz="3800" u="none">
                <a:solidFill>
                  <a:srgbClr val="000000"/>
                </a:solidFill>
                <a:latin typeface="Arial"/>
                <a:ea typeface="Arial"/>
                <a:cs typeface="Arial"/>
                <a:sym typeface="Arial"/>
              </a:rPr>
              <a:t> Install it using pip command and it is used for advanced data visualization.</a:t>
            </a:r>
            <a:r>
              <a:rPr b="0" i="0" lang="en-US" sz="3800" u="none">
                <a:solidFill>
                  <a:srgbClr val="535860"/>
                </a:solidFill>
                <a:latin typeface="Arial"/>
                <a:ea typeface="Arial"/>
                <a:cs typeface="Arial"/>
                <a:sym typeface="Arial"/>
              </a:rPr>
              <a:t> </a:t>
            </a:r>
            <a:br>
              <a:rPr b="0" i="0" lang="en-US" sz="3800" u="none">
                <a:solidFill>
                  <a:srgbClr val="535860"/>
                </a:solidFill>
                <a:latin typeface="Arial"/>
                <a:ea typeface="Arial"/>
                <a:cs typeface="Arial"/>
                <a:sym typeface="Arial"/>
              </a:rPr>
            </a:br>
            <a:r>
              <a:rPr b="0" i="0" lang="en-US" sz="3800" u="none">
                <a:solidFill>
                  <a:srgbClr val="535860"/>
                </a:solidFill>
                <a:latin typeface="Arial"/>
                <a:ea typeface="Arial"/>
                <a:cs typeface="Arial"/>
                <a:sym typeface="Arial"/>
              </a:rPr>
              <a:t>             </a:t>
            </a:r>
            <a:r>
              <a:rPr b="0" i="0" lang="en-US" sz="6200" u="none">
                <a:solidFill>
                  <a:srgbClr val="535860"/>
                </a:solidFill>
                <a:latin typeface="Arial Black"/>
                <a:ea typeface="Arial Black"/>
                <a:cs typeface="Arial Black"/>
                <a:sym typeface="Arial Black"/>
              </a:rPr>
              <a:t>pip install seaborn</a:t>
            </a:r>
            <a:endParaRPr b="0" i="0" sz="7100" u="none">
              <a:solidFill>
                <a:srgbClr val="535860"/>
              </a:solidFill>
              <a:latin typeface="Arial Black"/>
              <a:ea typeface="Arial Black"/>
              <a:cs typeface="Arial Black"/>
              <a:sym typeface="Arial Black"/>
            </a:endParaRPr>
          </a:p>
          <a:p>
            <a:pPr indent="-438150" lvl="0" marL="438150" rtl="0" algn="l">
              <a:lnSpc>
                <a:spcPct val="100000"/>
              </a:lnSpc>
              <a:spcBef>
                <a:spcPts val="4500"/>
              </a:spcBef>
              <a:spcAft>
                <a:spcPts val="0"/>
              </a:spcAft>
              <a:buClr>
                <a:srgbClr val="535860"/>
              </a:buClr>
              <a:buSzPts val="5000"/>
              <a:buFont typeface="Palatino"/>
              <a:buChar char="•"/>
            </a:pPr>
            <a:r>
              <a:rPr b="0" i="0" lang="en-US" sz="5000" u="none">
                <a:solidFill>
                  <a:srgbClr val="535860"/>
                </a:solidFill>
                <a:latin typeface="Palatino"/>
                <a:ea typeface="Palatino"/>
                <a:cs typeface="Palatino"/>
                <a:sym typeface="Palatino"/>
              </a:rPr>
              <a:t>5. Hardware requirements</a:t>
            </a:r>
            <a:r>
              <a:rPr b="0" i="0" lang="en-US" sz="5000" u="none">
                <a:solidFill>
                  <a:srgbClr val="535860"/>
                </a:solidFill>
                <a:latin typeface="Arial"/>
                <a:ea typeface="Arial"/>
                <a:cs typeface="Arial"/>
                <a:sym typeface="Arial"/>
              </a:rPr>
              <a:t> :</a:t>
            </a:r>
            <a:br>
              <a:rPr b="0" i="0" lang="en-US" sz="3800" u="none">
                <a:solidFill>
                  <a:srgbClr val="535860"/>
                </a:solidFill>
                <a:latin typeface="Arial"/>
                <a:ea typeface="Arial"/>
                <a:cs typeface="Arial"/>
                <a:sym typeface="Arial"/>
              </a:rPr>
            </a:br>
            <a:r>
              <a:rPr b="0" i="0" lang="en-US" sz="3800" u="none">
                <a:solidFill>
                  <a:srgbClr val="535860"/>
                </a:solidFill>
                <a:latin typeface="Arial"/>
                <a:ea typeface="Arial"/>
                <a:cs typeface="Arial"/>
                <a:sym typeface="Arial"/>
              </a:rPr>
              <a:t>a. Minimum 4GB RAM (8 GB recommended for better performance)</a:t>
            </a:r>
            <a:br>
              <a:rPr b="0" i="0" lang="en-US" sz="3800" u="none">
                <a:solidFill>
                  <a:srgbClr val="535860"/>
                </a:solidFill>
                <a:latin typeface="Arial"/>
                <a:ea typeface="Arial"/>
                <a:cs typeface="Arial"/>
                <a:sym typeface="Arial"/>
              </a:rPr>
            </a:br>
            <a:r>
              <a:rPr b="0" i="0" lang="en-US" sz="3800" u="none">
                <a:solidFill>
                  <a:srgbClr val="535860"/>
                </a:solidFill>
                <a:latin typeface="Arial"/>
                <a:ea typeface="Arial"/>
                <a:cs typeface="Arial"/>
                <a:sym typeface="Arial"/>
              </a:rPr>
              <a:t>b. Intel i3 processor or higher .</a:t>
            </a:r>
            <a:br>
              <a:rPr b="0" i="0" lang="en-US" sz="3800" u="none">
                <a:solidFill>
                  <a:srgbClr val="535860"/>
                </a:solidFill>
                <a:latin typeface="Arial"/>
                <a:ea typeface="Arial"/>
                <a:cs typeface="Arial"/>
                <a:sym typeface="Arial"/>
              </a:rPr>
            </a:br>
            <a:r>
              <a:rPr b="0" i="0" lang="en-US" sz="3800" u="none">
                <a:solidFill>
                  <a:srgbClr val="535860"/>
                </a:solidFill>
                <a:latin typeface="Arial"/>
                <a:ea typeface="Arial"/>
                <a:cs typeface="Arial"/>
                <a:sym typeface="Arial"/>
              </a:rPr>
              <a:t>c. At least 500 MB free storage for environment setup and dataset.</a:t>
            </a:r>
            <a:br>
              <a:rPr b="0" i="0" lang="en-US" sz="3800" u="none">
                <a:solidFill>
                  <a:srgbClr val="535860"/>
                </a:solidFill>
                <a:latin typeface="Arial"/>
                <a:ea typeface="Arial"/>
                <a:cs typeface="Arial"/>
                <a:sym typeface="Arial"/>
              </a:rPr>
            </a:br>
            <a:br>
              <a:rPr b="0" i="0" lang="en-US" sz="7100" u="none">
                <a:solidFill>
                  <a:srgbClr val="535860"/>
                </a:solidFill>
                <a:latin typeface="Arial Black"/>
                <a:ea typeface="Arial Black"/>
                <a:cs typeface="Arial Black"/>
                <a:sym typeface="Arial Black"/>
              </a:rPr>
            </a:br>
            <a:r>
              <a:rPr b="0" i="0" lang="en-US" sz="7100" u="none">
                <a:solidFill>
                  <a:srgbClr val="535860"/>
                </a:solidFill>
                <a:latin typeface="Arial Black"/>
                <a:ea typeface="Arial Black"/>
                <a:cs typeface="Arial Black"/>
                <a:sym typeface="Arial Black"/>
              </a:rPr>
              <a:t> </a:t>
            </a:r>
            <a:endParaRPr/>
          </a:p>
        </p:txBody>
      </p:sp>
      <p:pic>
        <p:nvPicPr>
          <p:cNvPr descr="download.jpg" id="137" name="Google Shape;137;p6"/>
          <p:cNvPicPr preferRelativeResize="0"/>
          <p:nvPr/>
        </p:nvPicPr>
        <p:blipFill rotWithShape="1">
          <a:blip r:embed="rId3">
            <a:alphaModFix/>
          </a:blip>
          <a:srcRect b="0" l="0" r="0" t="0"/>
          <a:stretch/>
        </p:blipFill>
        <p:spPr>
          <a:xfrm>
            <a:off x="14482762" y="2438400"/>
            <a:ext cx="9690100" cy="8328025"/>
          </a:xfrm>
          <a:prstGeom prst="rect">
            <a:avLst/>
          </a:prstGeom>
          <a:noFill/>
          <a:ln>
            <a:noFill/>
          </a:ln>
        </p:spPr>
      </p:pic>
      <p:pic>
        <p:nvPicPr>
          <p:cNvPr descr="6217478905413s3klhui2yek8qn7zonmvdvtmjbofze3i3rgalqtiwywaaeorra4ury3ydsrsa6mgojohpp1xfiudzfjkhdwxzvf0rqjgeshfesd.jpg" id="138" name="Google Shape;138;p6"/>
          <p:cNvPicPr preferRelativeResize="0"/>
          <p:nvPr/>
        </p:nvPicPr>
        <p:blipFill rotWithShape="1">
          <a:blip r:embed="rId4">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idx="4294967295"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696969"/>
              </a:buClr>
              <a:buSzPts val="10000"/>
              <a:buFont typeface="Arial"/>
              <a:buNone/>
            </a:pPr>
            <a:r>
              <a:rPr b="0" i="0" lang="en-US" sz="10000" u="none" cap="none" strike="noStrike">
                <a:solidFill>
                  <a:srgbClr val="696969"/>
                </a:solidFill>
                <a:latin typeface="Arial"/>
                <a:ea typeface="Arial"/>
                <a:cs typeface="Arial"/>
                <a:sym typeface="Arial"/>
              </a:rPr>
              <a:t>ARCHITECTURE</a:t>
            </a:r>
            <a:endParaRPr/>
          </a:p>
        </p:txBody>
      </p:sp>
      <p:sp>
        <p:nvSpPr>
          <p:cNvPr id="144" name="Google Shape;144;p7"/>
          <p:cNvSpPr txBox="1"/>
          <p:nvPr>
            <p:ph idx="1" type="body"/>
          </p:nvPr>
        </p:nvSpPr>
        <p:spPr>
          <a:xfrm>
            <a:off x="835025" y="2682875"/>
            <a:ext cx="23036212" cy="110490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4000"/>
              <a:buFont typeface="Arial"/>
              <a:buChar char="•"/>
            </a:pPr>
            <a:r>
              <a:rPr b="0" i="0" lang="en-US" sz="4000" u="none">
                <a:solidFill>
                  <a:srgbClr val="000000"/>
                </a:solidFill>
                <a:latin typeface="Arial"/>
                <a:ea typeface="Arial"/>
                <a:cs typeface="Arial"/>
                <a:sym typeface="Arial"/>
              </a:rPr>
              <a:t>The architecture of the Blinkit order report analysis, built using Python along with Numpy, Pandas, Matplotlib and Seaborn , follows a systematic workflow designed to transform raw transactional data into actionable business insights.</a:t>
            </a:r>
            <a:endParaRPr/>
          </a:p>
          <a:p>
            <a:pPr indent="-457200" lvl="0" marL="457200" rtl="0" algn="l">
              <a:lnSpc>
                <a:spcPct val="100000"/>
              </a:lnSpc>
              <a:spcBef>
                <a:spcPts val="4700"/>
              </a:spcBef>
              <a:spcAft>
                <a:spcPts val="0"/>
              </a:spcAft>
              <a:buClr>
                <a:srgbClr val="000000"/>
              </a:buClr>
              <a:buSzPts val="4000"/>
              <a:buFont typeface="Arial"/>
              <a:buChar char="•"/>
            </a:pPr>
            <a:r>
              <a:rPr b="0" i="0" lang="en-US" sz="4000" u="none">
                <a:solidFill>
                  <a:srgbClr val="000000"/>
                </a:solidFill>
                <a:latin typeface="Arial"/>
                <a:ea typeface="Arial"/>
                <a:cs typeface="Arial"/>
                <a:sym typeface="Arial"/>
              </a:rPr>
              <a:t>The analytical workflow generally involves data exploration,  grouping, cleaning and visualization to extract meaningful insights from the data set.</a:t>
            </a:r>
            <a:endParaRPr/>
          </a:p>
        </p:txBody>
      </p:sp>
      <p:pic>
        <p:nvPicPr>
          <p:cNvPr descr="download-2.jpg" id="145" name="Google Shape;145;p7"/>
          <p:cNvPicPr preferRelativeResize="0"/>
          <p:nvPr/>
        </p:nvPicPr>
        <p:blipFill rotWithShape="1">
          <a:blip r:embed="rId3">
            <a:alphaModFix/>
          </a:blip>
          <a:srcRect b="0" l="0" r="0" t="0"/>
          <a:stretch/>
        </p:blipFill>
        <p:spPr>
          <a:xfrm>
            <a:off x="5489575" y="7000875"/>
            <a:ext cx="13933487" cy="6064250"/>
          </a:xfrm>
          <a:prstGeom prst="rect">
            <a:avLst/>
          </a:prstGeom>
          <a:noFill/>
          <a:ln>
            <a:noFill/>
          </a:ln>
        </p:spPr>
      </p:pic>
      <p:pic>
        <p:nvPicPr>
          <p:cNvPr descr="6217478905413s3klhui2yek8qn7zonmvdvtmjbofze3i3rgalqtiwywaaeorra4ury3ydsrsa6mgojohpp1xfiudzfjkhdwxzvf0rqjgeshfesd.jpg" id="146" name="Google Shape;146;p7"/>
          <p:cNvPicPr preferRelativeResize="0"/>
          <p:nvPr/>
        </p:nvPicPr>
        <p:blipFill rotWithShape="1">
          <a:blip r:embed="rId4">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4f7e3b88-df5d-48ca-83f2-7513e94a0c0d.png" id="151" name="Google Shape;151;p8"/>
          <p:cNvPicPr preferRelativeResize="0"/>
          <p:nvPr/>
        </p:nvPicPr>
        <p:blipFill rotWithShape="1">
          <a:blip r:embed="rId3">
            <a:alphaModFix/>
          </a:blip>
          <a:srcRect b="0" l="0" r="0" t="0"/>
          <a:stretch/>
        </p:blipFill>
        <p:spPr>
          <a:xfrm>
            <a:off x="6704012" y="1168400"/>
            <a:ext cx="16230600" cy="10820400"/>
          </a:xfrm>
          <a:prstGeom prst="rect">
            <a:avLst/>
          </a:prstGeom>
          <a:noFill/>
          <a:ln>
            <a:noFill/>
          </a:ln>
        </p:spPr>
      </p:pic>
      <p:pic>
        <p:nvPicPr>
          <p:cNvPr descr="images-2.jpg" id="152" name="Google Shape;152;p8"/>
          <p:cNvPicPr preferRelativeResize="0"/>
          <p:nvPr/>
        </p:nvPicPr>
        <p:blipFill rotWithShape="1">
          <a:blip r:embed="rId4">
            <a:alphaModFix/>
          </a:blip>
          <a:srcRect b="0" l="0" r="0" t="0"/>
          <a:stretch/>
        </p:blipFill>
        <p:spPr>
          <a:xfrm>
            <a:off x="3175" y="3854450"/>
            <a:ext cx="6681787" cy="6681787"/>
          </a:xfrm>
          <a:prstGeom prst="rect">
            <a:avLst/>
          </a:prstGeom>
          <a:noFill/>
          <a:ln>
            <a:noFill/>
          </a:ln>
        </p:spPr>
      </p:pic>
      <p:pic>
        <p:nvPicPr>
          <p:cNvPr descr="6217478905413s3klhui2yek8qn7zonmvdvtmjbofze3i3rgalqtiwywaaeorra4ury3ydsrsa6mgojohpp1xfiudzfjkhdwxzvf0rqjgeshfesd.jpg" id="153" name="Google Shape;153;p8"/>
          <p:cNvPicPr preferRelativeResize="0"/>
          <p:nvPr/>
        </p:nvPicPr>
        <p:blipFill rotWithShape="1">
          <a:blip r:embed="rId5">
            <a:alphaModFix/>
          </a:blip>
          <a:srcRect b="0" l="0" r="0" t="0"/>
          <a:stretch/>
        </p:blipFill>
        <p:spPr>
          <a:xfrm>
            <a:off x="22798087" y="19050"/>
            <a:ext cx="1608137"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535860"/>
              </a:buClr>
              <a:buSzPts val="10000"/>
              <a:buFont typeface="Arial"/>
              <a:buNone/>
            </a:pPr>
            <a:r>
              <a:rPr b="0" i="0" lang="en-US" sz="10000" u="none">
                <a:solidFill>
                  <a:srgbClr val="535860"/>
                </a:solidFill>
                <a:latin typeface="Arial"/>
                <a:ea typeface="Arial"/>
                <a:cs typeface="Arial"/>
                <a:sym typeface="Arial"/>
              </a:rPr>
              <a:t>ADVANTAGES</a:t>
            </a:r>
            <a:endParaRPr/>
          </a:p>
        </p:txBody>
      </p:sp>
      <p:sp>
        <p:nvSpPr>
          <p:cNvPr id="159" name="Google Shape;159;p9"/>
          <p:cNvSpPr txBox="1"/>
          <p:nvPr>
            <p:ph idx="1" type="body"/>
          </p:nvPr>
        </p:nvSpPr>
        <p:spPr>
          <a:xfrm>
            <a:off x="1206500" y="2489200"/>
            <a:ext cx="22177375" cy="10963275"/>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1. Understand Customer Choices : </a:t>
            </a:r>
            <a:r>
              <a:rPr b="1" i="0" lang="en-US" sz="3600" u="none">
                <a:solidFill>
                  <a:srgbClr val="4C4C4C"/>
                </a:solidFill>
                <a:latin typeface="Palatino"/>
                <a:ea typeface="Palatino"/>
                <a:cs typeface="Palatino"/>
                <a:sym typeface="Palatino"/>
              </a:rPr>
              <a:t>Helps Blinkit know which products are ordered the most and       which payment methods are used often.</a:t>
            </a:r>
            <a:endParaRPr b="1" i="0" sz="3900" u="none">
              <a:solidFill>
                <a:srgbClr val="000000"/>
              </a:solidFill>
              <a:latin typeface="Palatino"/>
              <a:ea typeface="Palatino"/>
              <a:cs typeface="Palatino"/>
              <a:sym typeface="Palatino"/>
            </a:endParaRPr>
          </a:p>
          <a:p>
            <a:pPr indent="0" lvl="0" marL="0" rtl="0" algn="l">
              <a:lnSpc>
                <a:spcPct val="100000"/>
              </a:lnSpc>
              <a:spcBef>
                <a:spcPts val="0"/>
              </a:spcBef>
              <a:spcAft>
                <a:spcPts val="0"/>
              </a:spcAft>
              <a:buClr>
                <a:srgbClr val="535860"/>
              </a:buClr>
              <a:buSzPts val="3900"/>
              <a:buFont typeface="Arial"/>
              <a:buNone/>
            </a:pPr>
            <a:r>
              <a:t/>
            </a:r>
            <a:endParaRPr b="0" i="0" sz="3900" u="none">
              <a:solidFill>
                <a:srgbClr val="808080"/>
              </a:solidFill>
              <a:latin typeface="Palatino"/>
              <a:ea typeface="Palatino"/>
              <a:cs typeface="Palatino"/>
              <a:sym typeface="Palatino"/>
            </a:endParaRPr>
          </a:p>
          <a:p>
            <a:pPr indent="0" lvl="0" marL="0" rtl="0" algn="l">
              <a:lnSpc>
                <a:spcPct val="100000"/>
              </a:lnSpc>
              <a:spcBef>
                <a:spcPts val="130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2. Spot Delivery Issues :</a:t>
            </a:r>
            <a:r>
              <a:rPr b="1" i="0" lang="en-US" sz="3900" u="none">
                <a:solidFill>
                  <a:srgbClr val="484848"/>
                </a:solidFill>
                <a:latin typeface="Times"/>
                <a:ea typeface="Times"/>
                <a:cs typeface="Times"/>
                <a:sym typeface="Times"/>
              </a:rPr>
              <a:t> </a:t>
            </a:r>
            <a:r>
              <a:rPr b="1" i="0" lang="en-US" sz="3600" u="none">
                <a:solidFill>
                  <a:srgbClr val="484848"/>
                </a:solidFill>
                <a:latin typeface="Palatino"/>
                <a:ea typeface="Palatino"/>
                <a:cs typeface="Palatino"/>
                <a:sym typeface="Palatino"/>
              </a:rPr>
              <a:t>Finds out where and why delivery delays or problems are happening.</a:t>
            </a:r>
            <a:endParaRPr b="1" i="0" sz="3600" u="none">
              <a:solidFill>
                <a:srgbClr val="000000"/>
              </a:solidFill>
              <a:latin typeface="Palatino"/>
              <a:ea typeface="Palatino"/>
              <a:cs typeface="Palatino"/>
              <a:sym typeface="Palatino"/>
            </a:endParaRPr>
          </a:p>
          <a:p>
            <a:pPr indent="0" lvl="0" marL="0" rtl="0" algn="l">
              <a:lnSpc>
                <a:spcPct val="100000"/>
              </a:lnSpc>
              <a:spcBef>
                <a:spcPts val="0"/>
              </a:spcBef>
              <a:spcAft>
                <a:spcPts val="0"/>
              </a:spcAft>
              <a:buClr>
                <a:srgbClr val="535860"/>
              </a:buClr>
              <a:buSzPts val="3600"/>
              <a:buFont typeface="Arial"/>
              <a:buNone/>
            </a:pPr>
            <a:r>
              <a:t/>
            </a:r>
            <a:endParaRPr b="0" i="0" sz="3600" u="none">
              <a:solidFill>
                <a:srgbClr val="808080"/>
              </a:solidFill>
              <a:latin typeface="Palatino"/>
              <a:ea typeface="Palatino"/>
              <a:cs typeface="Palatino"/>
              <a:sym typeface="Palatino"/>
            </a:endParaRPr>
          </a:p>
          <a:p>
            <a:pPr indent="0" lvl="0" marL="0" rtl="0" algn="l">
              <a:lnSpc>
                <a:spcPct val="100000"/>
              </a:lnSpc>
              <a:spcBef>
                <a:spcPts val="130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3. Improve Customer Service :</a:t>
            </a:r>
            <a:r>
              <a:rPr b="1" i="0" lang="en-US" sz="3900" u="none">
                <a:solidFill>
                  <a:srgbClr val="575757"/>
                </a:solidFill>
                <a:latin typeface="Times"/>
                <a:ea typeface="Times"/>
                <a:cs typeface="Times"/>
                <a:sym typeface="Times"/>
              </a:rPr>
              <a:t> </a:t>
            </a:r>
            <a:r>
              <a:rPr b="1" i="0" lang="en-US" sz="3600" u="none">
                <a:solidFill>
                  <a:srgbClr val="575757"/>
                </a:solidFill>
                <a:latin typeface="Palatino"/>
                <a:ea typeface="Palatino"/>
                <a:cs typeface="Palatino"/>
                <a:sym typeface="Palatino"/>
              </a:rPr>
              <a:t>Identifies reasons for order cancellations or bad feedback to improve customer experience.</a:t>
            </a:r>
            <a:endParaRPr/>
          </a:p>
          <a:p>
            <a:pPr indent="0" lvl="0" marL="0" rtl="0" algn="l">
              <a:lnSpc>
                <a:spcPct val="100000"/>
              </a:lnSpc>
              <a:spcBef>
                <a:spcPts val="0"/>
              </a:spcBef>
              <a:spcAft>
                <a:spcPts val="0"/>
              </a:spcAft>
              <a:buClr>
                <a:srgbClr val="535860"/>
              </a:buClr>
              <a:buSzPts val="3600"/>
              <a:buFont typeface="Arial"/>
              <a:buNone/>
            </a:pPr>
            <a:r>
              <a:t/>
            </a:r>
            <a:endParaRPr b="0" i="0" sz="3600" u="none">
              <a:solidFill>
                <a:srgbClr val="575757"/>
              </a:solidFill>
              <a:latin typeface="Palatino"/>
              <a:ea typeface="Palatino"/>
              <a:cs typeface="Palatino"/>
              <a:sym typeface="Palatino"/>
            </a:endParaRPr>
          </a:p>
          <a:p>
            <a:pPr indent="0" lvl="0" marL="0" rtl="0" algn="l">
              <a:lnSpc>
                <a:spcPct val="100000"/>
              </a:lnSpc>
              <a:spcBef>
                <a:spcPts val="130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4. Easy Decision Making : </a:t>
            </a:r>
            <a:r>
              <a:rPr b="1" i="0" lang="en-US" sz="3600" u="none">
                <a:solidFill>
                  <a:srgbClr val="494949"/>
                </a:solidFill>
                <a:latin typeface="Palatino"/>
                <a:ea typeface="Palatino"/>
                <a:cs typeface="Palatino"/>
                <a:sym typeface="Palatino"/>
              </a:rPr>
              <a:t>Clear charts and graphs make it simple to plan and take business decisions.</a:t>
            </a:r>
            <a:endParaRPr/>
          </a:p>
          <a:p>
            <a:pPr indent="0" lvl="0" marL="0" rtl="0" algn="l">
              <a:lnSpc>
                <a:spcPct val="100000"/>
              </a:lnSpc>
              <a:spcBef>
                <a:spcPts val="0"/>
              </a:spcBef>
              <a:spcAft>
                <a:spcPts val="0"/>
              </a:spcAft>
              <a:buClr>
                <a:srgbClr val="535860"/>
              </a:buClr>
              <a:buSzPts val="3600"/>
              <a:buFont typeface="Arial"/>
              <a:buNone/>
            </a:pPr>
            <a:r>
              <a:t/>
            </a:r>
            <a:endParaRPr b="0" i="0" sz="3600" u="none">
              <a:solidFill>
                <a:srgbClr val="494949"/>
              </a:solidFill>
              <a:latin typeface="Palatino"/>
              <a:ea typeface="Palatino"/>
              <a:cs typeface="Palatino"/>
              <a:sym typeface="Palatino"/>
            </a:endParaRPr>
          </a:p>
          <a:p>
            <a:pPr indent="0" lvl="0" marL="0" rtl="0" algn="l">
              <a:lnSpc>
                <a:spcPct val="100000"/>
              </a:lnSpc>
              <a:spcBef>
                <a:spcPts val="130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5. Better Stock and Delivery Planning : </a:t>
            </a:r>
            <a:r>
              <a:rPr b="1" i="0" lang="en-US" sz="3600" u="none">
                <a:solidFill>
                  <a:srgbClr val="444444"/>
                </a:solidFill>
                <a:latin typeface="Palatino"/>
                <a:ea typeface="Palatino"/>
                <a:cs typeface="Palatino"/>
                <a:sym typeface="Palatino"/>
              </a:rPr>
              <a:t>Helps in organizing inventory and delivery routes based on real data.</a:t>
            </a:r>
            <a:endParaRPr/>
          </a:p>
          <a:p>
            <a:pPr indent="0" lvl="0" marL="0" rtl="0" algn="l">
              <a:lnSpc>
                <a:spcPct val="100000"/>
              </a:lnSpc>
              <a:spcBef>
                <a:spcPts val="0"/>
              </a:spcBef>
              <a:spcAft>
                <a:spcPts val="0"/>
              </a:spcAft>
              <a:buClr>
                <a:srgbClr val="535860"/>
              </a:buClr>
              <a:buSzPts val="3600"/>
              <a:buFont typeface="Arial"/>
              <a:buNone/>
            </a:pPr>
            <a:r>
              <a:t/>
            </a:r>
            <a:endParaRPr b="0" i="0" sz="3600" u="none">
              <a:solidFill>
                <a:srgbClr val="444444"/>
              </a:solidFill>
              <a:latin typeface="Palatino"/>
              <a:ea typeface="Palatino"/>
              <a:cs typeface="Palatino"/>
              <a:sym typeface="Palatino"/>
            </a:endParaRPr>
          </a:p>
          <a:p>
            <a:pPr indent="0" lvl="0" marL="0" rtl="0" algn="l">
              <a:lnSpc>
                <a:spcPct val="100000"/>
              </a:lnSpc>
              <a:spcBef>
                <a:spcPts val="1300"/>
              </a:spcBef>
              <a:spcAft>
                <a:spcPts val="0"/>
              </a:spcAft>
              <a:buClr>
                <a:srgbClr val="000000"/>
              </a:buClr>
              <a:buSzPts val="3900"/>
              <a:buFont typeface="Times"/>
              <a:buNone/>
            </a:pPr>
            <a:r>
              <a:rPr b="1" i="0" lang="en-US" sz="3900" u="none">
                <a:solidFill>
                  <a:srgbClr val="000000"/>
                </a:solidFill>
                <a:latin typeface="Times"/>
                <a:ea typeface="Times"/>
                <a:cs typeface="Times"/>
                <a:sym typeface="Times"/>
              </a:rPr>
              <a:t> 6. Data-Driven Growth : </a:t>
            </a:r>
            <a:r>
              <a:rPr b="1" i="0" lang="en-US" sz="3600" u="none">
                <a:solidFill>
                  <a:srgbClr val="414141"/>
                </a:solidFill>
                <a:latin typeface="Palatino"/>
                <a:ea typeface="Palatino"/>
                <a:cs typeface="Palatino"/>
                <a:sym typeface="Palatino"/>
              </a:rPr>
              <a:t>Turns raw data into useful insights for growing the business smartly.</a:t>
            </a:r>
            <a:endParaRPr/>
          </a:p>
        </p:txBody>
      </p:sp>
      <p:pic>
        <p:nvPicPr>
          <p:cNvPr descr="6217478905413s3klhui2yek8qn7zonmvdvtmjbofze3i3rgalqtiwywaaeorra4ury3ydsrsa6mgojohpp1xfiudzfjkhdwxzvf0rqjgeshfesd.jpg" id="160" name="Google Shape;160;p9"/>
          <p:cNvPicPr preferRelativeResize="0"/>
          <p:nvPr/>
        </p:nvPicPr>
        <p:blipFill rotWithShape="1">
          <a:blip r:embed="rId3">
            <a:alphaModFix/>
          </a:blip>
          <a:srcRect b="0" l="0" r="0" t="0"/>
          <a:stretch/>
        </p:blipFill>
        <p:spPr>
          <a:xfrm>
            <a:off x="22798087" y="19050"/>
            <a:ext cx="1608137" cy="160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9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8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6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file>